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67" r:id="rId3"/>
    <p:sldId id="274" r:id="rId4"/>
    <p:sldId id="262" r:id="rId5"/>
    <p:sldId id="272" r:id="rId6"/>
    <p:sldId id="286" r:id="rId7"/>
    <p:sldId id="273" r:id="rId8"/>
    <p:sldId id="279" r:id="rId9"/>
    <p:sldId id="275" r:id="rId10"/>
    <p:sldId id="264" r:id="rId11"/>
    <p:sldId id="281" r:id="rId12"/>
    <p:sldId id="280" r:id="rId13"/>
    <p:sldId id="265" r:id="rId14"/>
    <p:sldId id="266" r:id="rId15"/>
    <p:sldId id="258" r:id="rId16"/>
    <p:sldId id="268" r:id="rId17"/>
    <p:sldId id="260" r:id="rId18"/>
    <p:sldId id="261" r:id="rId19"/>
    <p:sldId id="270" r:id="rId20"/>
    <p:sldId id="271" r:id="rId21"/>
    <p:sldId id="285" r:id="rId22"/>
    <p:sldId id="277" r:id="rId23"/>
    <p:sldId id="284" r:id="rId24"/>
    <p:sldId id="291" r:id="rId25"/>
    <p:sldId id="288" r:id="rId26"/>
    <p:sldId id="289" r:id="rId27"/>
    <p:sldId id="290" r:id="rId28"/>
    <p:sldId id="283" r:id="rId29"/>
    <p:sldId id="282" r:id="rId30"/>
    <p:sldId id="287" r:id="rId31"/>
    <p:sldId id="278" r:id="rId32"/>
    <p:sldId id="292" r:id="rId33"/>
    <p:sldId id="296" r:id="rId34"/>
    <p:sldId id="297" r:id="rId35"/>
    <p:sldId id="294" r:id="rId36"/>
    <p:sldId id="29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508" autoAdjust="0"/>
  </p:normalViewPr>
  <p:slideViewPr>
    <p:cSldViewPr snapToGrid="0">
      <p:cViewPr varScale="1">
        <p:scale>
          <a:sx n="77" d="100"/>
          <a:sy n="77" d="100"/>
        </p:scale>
        <p:origin x="883"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AAB766-DD6A-454A-9330-F157F23B61C7}" type="datetimeFigureOut">
              <a:rPr lang="en-US" smtClean="0"/>
              <a:t>3/20/2025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92E676-2607-4205-BB75-5BB0C89B8965}" type="slidenum">
              <a:rPr lang="en-US" smtClean="0"/>
              <a:t>‹#›</a:t>
            </a:fld>
            <a:endParaRPr lang="en-US"/>
          </a:p>
        </p:txBody>
      </p:sp>
    </p:spTree>
    <p:extLst>
      <p:ext uri="{BB962C8B-B14F-4D97-AF65-F5344CB8AC3E}">
        <p14:creationId xmlns:p14="http://schemas.microsoft.com/office/powerpoint/2010/main" val="1783636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know why we can recognize and differentiate cats and dogs. We cannot describe the rule we used to do that</a:t>
            </a:r>
          </a:p>
        </p:txBody>
      </p:sp>
      <p:sp>
        <p:nvSpPr>
          <p:cNvPr id="4" name="Slide Number Placeholder 3"/>
          <p:cNvSpPr>
            <a:spLocks noGrp="1"/>
          </p:cNvSpPr>
          <p:nvPr>
            <p:ph type="sldNum" sz="quarter" idx="5"/>
          </p:nvPr>
        </p:nvSpPr>
        <p:spPr/>
        <p:txBody>
          <a:bodyPr/>
          <a:lstStyle/>
          <a:p>
            <a:fld id="{D892E676-2607-4205-BB75-5BB0C89B8965}" type="slidenum">
              <a:rPr lang="en-US" smtClean="0"/>
              <a:t>6</a:t>
            </a:fld>
            <a:endParaRPr lang="en-US"/>
          </a:p>
        </p:txBody>
      </p:sp>
    </p:spTree>
    <p:extLst>
      <p:ext uri="{BB962C8B-B14F-4D97-AF65-F5344CB8AC3E}">
        <p14:creationId xmlns:p14="http://schemas.microsoft.com/office/powerpoint/2010/main" val="31476058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https://www.insidehighered.com/news/tech-innovation/artificial-intelligence/2024/02/09/professors-proceed-caution-using-ai</a:t>
            </a:r>
          </a:p>
        </p:txBody>
      </p:sp>
      <p:sp>
        <p:nvSpPr>
          <p:cNvPr id="4" name="Slide Number Placeholder 3"/>
          <p:cNvSpPr>
            <a:spLocks noGrp="1"/>
          </p:cNvSpPr>
          <p:nvPr>
            <p:ph type="sldNum" sz="quarter" idx="5"/>
          </p:nvPr>
        </p:nvSpPr>
        <p:spPr/>
        <p:txBody>
          <a:bodyPr/>
          <a:lstStyle/>
          <a:p>
            <a:fld id="{D892E676-2607-4205-BB75-5BB0C89B8965}" type="slidenum">
              <a:rPr lang="en-US" smtClean="0"/>
              <a:t>22</a:t>
            </a:fld>
            <a:endParaRPr lang="en-US"/>
          </a:p>
        </p:txBody>
      </p:sp>
    </p:spTree>
    <p:extLst>
      <p:ext uri="{BB962C8B-B14F-4D97-AF65-F5344CB8AC3E}">
        <p14:creationId xmlns:p14="http://schemas.microsoft.com/office/powerpoint/2010/main" val="17139813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92E676-2607-4205-BB75-5BB0C89B8965}" type="slidenum">
              <a:rPr lang="en-US" smtClean="0"/>
              <a:t>23</a:t>
            </a:fld>
            <a:endParaRPr lang="en-US"/>
          </a:p>
        </p:txBody>
      </p:sp>
    </p:spTree>
    <p:extLst>
      <p:ext uri="{BB962C8B-B14F-4D97-AF65-F5344CB8AC3E}">
        <p14:creationId xmlns:p14="http://schemas.microsoft.com/office/powerpoint/2010/main" val="3303744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Switching to a </a:t>
            </a:r>
            <a:r>
              <a:rPr lang="en-US" altLang="zh-CN"/>
              <a:t>new window </a:t>
            </a:r>
            <a:r>
              <a:rPr lang="en-US" altLang="zh-CN" dirty="0"/>
              <a:t>when changing topics</a:t>
            </a:r>
            <a:endParaRPr lang="zh-CN" altLang="en-US" dirty="0"/>
          </a:p>
        </p:txBody>
      </p:sp>
      <p:sp>
        <p:nvSpPr>
          <p:cNvPr id="4" name="Slide Number Placeholder 3"/>
          <p:cNvSpPr>
            <a:spLocks noGrp="1"/>
          </p:cNvSpPr>
          <p:nvPr>
            <p:ph type="sldNum" sz="quarter" idx="5"/>
          </p:nvPr>
        </p:nvSpPr>
        <p:spPr/>
        <p:txBody>
          <a:bodyPr/>
          <a:lstStyle/>
          <a:p>
            <a:fld id="{D892E676-2607-4205-BB75-5BB0C89B8965}" type="slidenum">
              <a:rPr lang="en-US" smtClean="0"/>
              <a:t>28</a:t>
            </a:fld>
            <a:endParaRPr lang="en-US"/>
          </a:p>
        </p:txBody>
      </p:sp>
    </p:spTree>
    <p:extLst>
      <p:ext uri="{BB962C8B-B14F-4D97-AF65-F5344CB8AC3E}">
        <p14:creationId xmlns:p14="http://schemas.microsoft.com/office/powerpoint/2010/main" val="3728727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https://www.apolloresearch.ai/research/scheming-reasoning-evaluations</a:t>
            </a:r>
          </a:p>
          <a:p>
            <a:r>
              <a:rPr lang="en-US" altLang="zh-CN" dirty="0"/>
              <a:t>https://www.anthropic.com/news/alignment-faking</a:t>
            </a:r>
            <a:endParaRPr lang="zh-CN" altLang="en-US" dirty="0"/>
          </a:p>
        </p:txBody>
      </p:sp>
      <p:sp>
        <p:nvSpPr>
          <p:cNvPr id="4" name="Slide Number Placeholder 3"/>
          <p:cNvSpPr>
            <a:spLocks noGrp="1"/>
          </p:cNvSpPr>
          <p:nvPr>
            <p:ph type="sldNum" sz="quarter" idx="5"/>
          </p:nvPr>
        </p:nvSpPr>
        <p:spPr/>
        <p:txBody>
          <a:bodyPr/>
          <a:lstStyle/>
          <a:p>
            <a:fld id="{D892E676-2607-4205-BB75-5BB0C89B8965}" type="slidenum">
              <a:rPr lang="en-US" smtClean="0"/>
              <a:t>32</a:t>
            </a:fld>
            <a:endParaRPr lang="en-US"/>
          </a:p>
        </p:txBody>
      </p:sp>
    </p:spTree>
    <p:extLst>
      <p:ext uri="{BB962C8B-B14F-4D97-AF65-F5344CB8AC3E}">
        <p14:creationId xmlns:p14="http://schemas.microsoft.com/office/powerpoint/2010/main" val="2196748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https://openai.com/index/chain-of-thought-monitoring/</a:t>
            </a:r>
            <a:endParaRPr lang="zh-CN" altLang="en-US" dirty="0"/>
          </a:p>
        </p:txBody>
      </p:sp>
      <p:sp>
        <p:nvSpPr>
          <p:cNvPr id="4" name="Slide Number Placeholder 3"/>
          <p:cNvSpPr>
            <a:spLocks noGrp="1"/>
          </p:cNvSpPr>
          <p:nvPr>
            <p:ph type="sldNum" sz="quarter" idx="5"/>
          </p:nvPr>
        </p:nvSpPr>
        <p:spPr/>
        <p:txBody>
          <a:bodyPr/>
          <a:lstStyle/>
          <a:p>
            <a:fld id="{D892E676-2607-4205-BB75-5BB0C89B8965}" type="slidenum">
              <a:rPr lang="en-US" smtClean="0"/>
              <a:t>34</a:t>
            </a:fld>
            <a:endParaRPr lang="en-US"/>
          </a:p>
        </p:txBody>
      </p:sp>
    </p:spTree>
    <p:extLst>
      <p:ext uri="{BB962C8B-B14F-4D97-AF65-F5344CB8AC3E}">
        <p14:creationId xmlns:p14="http://schemas.microsoft.com/office/powerpoint/2010/main" val="408382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D892E676-2607-4205-BB75-5BB0C89B8965}" type="slidenum">
              <a:rPr lang="en-US" smtClean="0"/>
              <a:t>35</a:t>
            </a:fld>
            <a:endParaRPr lang="en-US"/>
          </a:p>
        </p:txBody>
      </p:sp>
    </p:spTree>
    <p:extLst>
      <p:ext uri="{BB962C8B-B14F-4D97-AF65-F5344CB8AC3E}">
        <p14:creationId xmlns:p14="http://schemas.microsoft.com/office/powerpoint/2010/main" val="1629586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92E676-2607-4205-BB75-5BB0C89B8965}" type="slidenum">
              <a:rPr lang="en-US" smtClean="0"/>
              <a:t>7</a:t>
            </a:fld>
            <a:endParaRPr lang="en-US"/>
          </a:p>
        </p:txBody>
      </p:sp>
    </p:spTree>
    <p:extLst>
      <p:ext uri="{BB962C8B-B14F-4D97-AF65-F5344CB8AC3E}">
        <p14:creationId xmlns:p14="http://schemas.microsoft.com/office/powerpoint/2010/main" val="1493096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https://openai.com/index/learning-to-reason-with-llms/</a:t>
            </a:r>
          </a:p>
          <a:p>
            <a:r>
              <a:rPr lang="en-US" dirty="0"/>
              <a:t>https://time.com/6556168/when-ai-outsmart-humans/</a:t>
            </a:r>
          </a:p>
        </p:txBody>
      </p:sp>
      <p:sp>
        <p:nvSpPr>
          <p:cNvPr id="4" name="Slide Number Placeholder 3"/>
          <p:cNvSpPr>
            <a:spLocks noGrp="1"/>
          </p:cNvSpPr>
          <p:nvPr>
            <p:ph type="sldNum" sz="quarter" idx="5"/>
          </p:nvPr>
        </p:nvSpPr>
        <p:spPr/>
        <p:txBody>
          <a:bodyPr/>
          <a:lstStyle/>
          <a:p>
            <a:fld id="{D892E676-2607-4205-BB75-5BB0C89B8965}" type="slidenum">
              <a:rPr lang="en-US" smtClean="0"/>
              <a:t>10</a:t>
            </a:fld>
            <a:endParaRPr lang="en-US"/>
          </a:p>
        </p:txBody>
      </p:sp>
    </p:spTree>
    <p:extLst>
      <p:ext uri="{BB962C8B-B14F-4D97-AF65-F5344CB8AC3E}">
        <p14:creationId xmlns:p14="http://schemas.microsoft.com/office/powerpoint/2010/main" val="3861833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https://www.researchgate.net/figure/OpenAIs-Technical-Report-on-Exam-Results-Note-Exam-Results-ordered-by-GPT-35_fig1_378618539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Reprinted from OpenAI (2023) technical report</a:t>
            </a:r>
          </a:p>
          <a:p>
            <a:endParaRPr lang="en-US" dirty="0"/>
          </a:p>
        </p:txBody>
      </p:sp>
      <p:sp>
        <p:nvSpPr>
          <p:cNvPr id="4" name="Slide Number Placeholder 3"/>
          <p:cNvSpPr>
            <a:spLocks noGrp="1"/>
          </p:cNvSpPr>
          <p:nvPr>
            <p:ph type="sldNum" sz="quarter" idx="5"/>
          </p:nvPr>
        </p:nvSpPr>
        <p:spPr/>
        <p:txBody>
          <a:bodyPr/>
          <a:lstStyle/>
          <a:p>
            <a:fld id="{D892E676-2607-4205-BB75-5BB0C89B8965}" type="slidenum">
              <a:rPr lang="en-US" smtClean="0"/>
              <a:t>11</a:t>
            </a:fld>
            <a:endParaRPr lang="en-US"/>
          </a:p>
        </p:txBody>
      </p:sp>
    </p:spTree>
    <p:extLst>
      <p:ext uri="{BB962C8B-B14F-4D97-AF65-F5344CB8AC3E}">
        <p14:creationId xmlns:p14="http://schemas.microsoft.com/office/powerpoint/2010/main" val="657777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https://openai.com/index/learning-to-reason-with-llms/</a:t>
            </a:r>
          </a:p>
        </p:txBody>
      </p:sp>
      <p:sp>
        <p:nvSpPr>
          <p:cNvPr id="4" name="Slide Number Placeholder 3"/>
          <p:cNvSpPr>
            <a:spLocks noGrp="1"/>
          </p:cNvSpPr>
          <p:nvPr>
            <p:ph type="sldNum" sz="quarter" idx="5"/>
          </p:nvPr>
        </p:nvSpPr>
        <p:spPr/>
        <p:txBody>
          <a:bodyPr/>
          <a:lstStyle/>
          <a:p>
            <a:fld id="{D892E676-2607-4205-BB75-5BB0C89B8965}" type="slidenum">
              <a:rPr lang="en-US" smtClean="0"/>
              <a:t>12</a:t>
            </a:fld>
            <a:endParaRPr lang="en-US"/>
          </a:p>
        </p:txBody>
      </p:sp>
    </p:spTree>
    <p:extLst>
      <p:ext uri="{BB962C8B-B14F-4D97-AF65-F5344CB8AC3E}">
        <p14:creationId xmlns:p14="http://schemas.microsoft.com/office/powerpoint/2010/main" val="1717264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https://www.cam.ac.uk/stories/ChatGPT-and-education</a:t>
            </a:r>
          </a:p>
          <a:p>
            <a:r>
              <a:rPr lang="en-US" dirty="0"/>
              <a:t>https://us.utah.edu/news-and-updates/posts/chatgpt.php</a:t>
            </a:r>
          </a:p>
          <a:p>
            <a:r>
              <a:rPr lang="en-US" dirty="0"/>
              <a:t>https://today.ucsd.edu/story/entering-our-chatgpt-era</a:t>
            </a:r>
          </a:p>
        </p:txBody>
      </p:sp>
      <p:sp>
        <p:nvSpPr>
          <p:cNvPr id="4" name="Slide Number Placeholder 3"/>
          <p:cNvSpPr>
            <a:spLocks noGrp="1"/>
          </p:cNvSpPr>
          <p:nvPr>
            <p:ph type="sldNum" sz="quarter" idx="5"/>
          </p:nvPr>
        </p:nvSpPr>
        <p:spPr/>
        <p:txBody>
          <a:bodyPr/>
          <a:lstStyle/>
          <a:p>
            <a:fld id="{D892E676-2607-4205-BB75-5BB0C89B8965}" type="slidenum">
              <a:rPr lang="en-US" smtClean="0"/>
              <a:t>13</a:t>
            </a:fld>
            <a:endParaRPr lang="en-US"/>
          </a:p>
        </p:txBody>
      </p:sp>
    </p:spTree>
    <p:extLst>
      <p:ext uri="{BB962C8B-B14F-4D97-AF65-F5344CB8AC3E}">
        <p14:creationId xmlns:p14="http://schemas.microsoft.com/office/powerpoint/2010/main" val="3577985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92E676-2607-4205-BB75-5BB0C89B8965}" type="slidenum">
              <a:rPr lang="en-US" smtClean="0"/>
              <a:t>19</a:t>
            </a:fld>
            <a:endParaRPr lang="en-US"/>
          </a:p>
        </p:txBody>
      </p:sp>
    </p:spTree>
    <p:extLst>
      <p:ext uri="{BB962C8B-B14F-4D97-AF65-F5344CB8AC3E}">
        <p14:creationId xmlns:p14="http://schemas.microsoft.com/office/powerpoint/2010/main" val="1369174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Warning: n is small and sampled from a CS student population, can certainly be biased</a:t>
            </a:r>
          </a:p>
        </p:txBody>
      </p:sp>
      <p:sp>
        <p:nvSpPr>
          <p:cNvPr id="4" name="Slide Number Placeholder 3"/>
          <p:cNvSpPr>
            <a:spLocks noGrp="1"/>
          </p:cNvSpPr>
          <p:nvPr>
            <p:ph type="sldNum" sz="quarter" idx="5"/>
          </p:nvPr>
        </p:nvSpPr>
        <p:spPr/>
        <p:txBody>
          <a:bodyPr/>
          <a:lstStyle/>
          <a:p>
            <a:fld id="{D892E676-2607-4205-BB75-5BB0C89B8965}" type="slidenum">
              <a:rPr lang="en-US" smtClean="0"/>
              <a:t>20</a:t>
            </a:fld>
            <a:endParaRPr lang="en-US"/>
          </a:p>
        </p:txBody>
      </p:sp>
    </p:spTree>
    <p:extLst>
      <p:ext uri="{BB962C8B-B14F-4D97-AF65-F5344CB8AC3E}">
        <p14:creationId xmlns:p14="http://schemas.microsoft.com/office/powerpoint/2010/main" val="415660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92E676-2607-4205-BB75-5BB0C89B8965}" type="slidenum">
              <a:rPr lang="en-US" smtClean="0"/>
              <a:t>21</a:t>
            </a:fld>
            <a:endParaRPr lang="en-US"/>
          </a:p>
        </p:txBody>
      </p:sp>
    </p:spTree>
    <p:extLst>
      <p:ext uri="{BB962C8B-B14F-4D97-AF65-F5344CB8AC3E}">
        <p14:creationId xmlns:p14="http://schemas.microsoft.com/office/powerpoint/2010/main" val="2508620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3AE76-EA77-4A90-BAEF-9C5705AFBA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4F4CEA-DC7A-AF8B-2001-210DF399DE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678940-6589-692A-C04C-34B3A6DEAA27}"/>
              </a:ext>
            </a:extLst>
          </p:cNvPr>
          <p:cNvSpPr>
            <a:spLocks noGrp="1"/>
          </p:cNvSpPr>
          <p:nvPr>
            <p:ph type="dt" sz="half" idx="10"/>
          </p:nvPr>
        </p:nvSpPr>
        <p:spPr/>
        <p:txBody>
          <a:bodyPr/>
          <a:lstStyle/>
          <a:p>
            <a:fld id="{728B5F54-61BD-4259-8A10-94E56ACD295F}" type="datetimeFigureOut">
              <a:rPr lang="en-US" smtClean="0"/>
              <a:t>3/20/2025</a:t>
            </a:fld>
            <a:endParaRPr lang="en-US"/>
          </a:p>
        </p:txBody>
      </p:sp>
      <p:sp>
        <p:nvSpPr>
          <p:cNvPr id="5" name="Footer Placeholder 4">
            <a:extLst>
              <a:ext uri="{FF2B5EF4-FFF2-40B4-BE49-F238E27FC236}">
                <a16:creationId xmlns:a16="http://schemas.microsoft.com/office/drawing/2014/main" id="{6351BB79-D07D-70B8-2F90-9E3704FA77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12A8A6-FE01-429F-0FC6-2D64A49FC40A}"/>
              </a:ext>
            </a:extLst>
          </p:cNvPr>
          <p:cNvSpPr>
            <a:spLocks noGrp="1"/>
          </p:cNvSpPr>
          <p:nvPr>
            <p:ph type="sldNum" sz="quarter" idx="12"/>
          </p:nvPr>
        </p:nvSpPr>
        <p:spPr/>
        <p:txBody>
          <a:bodyPr/>
          <a:lstStyle/>
          <a:p>
            <a:fld id="{6D92384E-4881-44CC-A658-55A760BBBBDE}" type="slidenum">
              <a:rPr lang="en-US" smtClean="0"/>
              <a:t>‹#›</a:t>
            </a:fld>
            <a:endParaRPr lang="en-US"/>
          </a:p>
        </p:txBody>
      </p:sp>
    </p:spTree>
    <p:extLst>
      <p:ext uri="{BB962C8B-B14F-4D97-AF65-F5344CB8AC3E}">
        <p14:creationId xmlns:p14="http://schemas.microsoft.com/office/powerpoint/2010/main" val="2841796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6634A-A4D6-E65B-BE96-07D4F9B78E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C5E7A1-91F7-F9A5-5F09-63683E5308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8D8D03-66D9-E0D1-3031-0FC3DE5207A5}"/>
              </a:ext>
            </a:extLst>
          </p:cNvPr>
          <p:cNvSpPr>
            <a:spLocks noGrp="1"/>
          </p:cNvSpPr>
          <p:nvPr>
            <p:ph type="dt" sz="half" idx="10"/>
          </p:nvPr>
        </p:nvSpPr>
        <p:spPr/>
        <p:txBody>
          <a:bodyPr/>
          <a:lstStyle/>
          <a:p>
            <a:fld id="{728B5F54-61BD-4259-8A10-94E56ACD295F}" type="datetimeFigureOut">
              <a:rPr lang="en-US" smtClean="0"/>
              <a:t>3/20/2025</a:t>
            </a:fld>
            <a:endParaRPr lang="en-US"/>
          </a:p>
        </p:txBody>
      </p:sp>
      <p:sp>
        <p:nvSpPr>
          <p:cNvPr id="5" name="Footer Placeholder 4">
            <a:extLst>
              <a:ext uri="{FF2B5EF4-FFF2-40B4-BE49-F238E27FC236}">
                <a16:creationId xmlns:a16="http://schemas.microsoft.com/office/drawing/2014/main" id="{DCAE3173-B8C7-3BE4-14D4-355DBDF94A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9C1828-9BCF-3979-2080-2ED86E236261}"/>
              </a:ext>
            </a:extLst>
          </p:cNvPr>
          <p:cNvSpPr>
            <a:spLocks noGrp="1"/>
          </p:cNvSpPr>
          <p:nvPr>
            <p:ph type="sldNum" sz="quarter" idx="12"/>
          </p:nvPr>
        </p:nvSpPr>
        <p:spPr/>
        <p:txBody>
          <a:bodyPr/>
          <a:lstStyle/>
          <a:p>
            <a:fld id="{6D92384E-4881-44CC-A658-55A760BBBBDE}" type="slidenum">
              <a:rPr lang="en-US" smtClean="0"/>
              <a:t>‹#›</a:t>
            </a:fld>
            <a:endParaRPr lang="en-US"/>
          </a:p>
        </p:txBody>
      </p:sp>
    </p:spTree>
    <p:extLst>
      <p:ext uri="{BB962C8B-B14F-4D97-AF65-F5344CB8AC3E}">
        <p14:creationId xmlns:p14="http://schemas.microsoft.com/office/powerpoint/2010/main" val="32902383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FCD5DA-4A3C-CDCF-63E8-D27AEE46CB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E1628B1-B80E-13B7-9994-E474E4D6C5A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BBD442-0F80-91E1-BD31-C08C7A6745A5}"/>
              </a:ext>
            </a:extLst>
          </p:cNvPr>
          <p:cNvSpPr>
            <a:spLocks noGrp="1"/>
          </p:cNvSpPr>
          <p:nvPr>
            <p:ph type="dt" sz="half" idx="10"/>
          </p:nvPr>
        </p:nvSpPr>
        <p:spPr/>
        <p:txBody>
          <a:bodyPr/>
          <a:lstStyle/>
          <a:p>
            <a:fld id="{728B5F54-61BD-4259-8A10-94E56ACD295F}" type="datetimeFigureOut">
              <a:rPr lang="en-US" smtClean="0"/>
              <a:t>3/20/2025</a:t>
            </a:fld>
            <a:endParaRPr lang="en-US"/>
          </a:p>
        </p:txBody>
      </p:sp>
      <p:sp>
        <p:nvSpPr>
          <p:cNvPr id="5" name="Footer Placeholder 4">
            <a:extLst>
              <a:ext uri="{FF2B5EF4-FFF2-40B4-BE49-F238E27FC236}">
                <a16:creationId xmlns:a16="http://schemas.microsoft.com/office/drawing/2014/main" id="{98ED03FF-FD9C-B2FD-F3ED-853C9E7328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85EF30-7D6B-3C50-6324-A2CD74AAA015}"/>
              </a:ext>
            </a:extLst>
          </p:cNvPr>
          <p:cNvSpPr>
            <a:spLocks noGrp="1"/>
          </p:cNvSpPr>
          <p:nvPr>
            <p:ph type="sldNum" sz="quarter" idx="12"/>
          </p:nvPr>
        </p:nvSpPr>
        <p:spPr/>
        <p:txBody>
          <a:bodyPr/>
          <a:lstStyle/>
          <a:p>
            <a:fld id="{6D92384E-4881-44CC-A658-55A760BBBBDE}" type="slidenum">
              <a:rPr lang="en-US" smtClean="0"/>
              <a:t>‹#›</a:t>
            </a:fld>
            <a:endParaRPr lang="en-US"/>
          </a:p>
        </p:txBody>
      </p:sp>
    </p:spTree>
    <p:extLst>
      <p:ext uri="{BB962C8B-B14F-4D97-AF65-F5344CB8AC3E}">
        <p14:creationId xmlns:p14="http://schemas.microsoft.com/office/powerpoint/2010/main" val="15978506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25821-A805-AFF8-CC51-B9DBFA55E9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C2F8E7-5B71-2C99-99A3-C6B05FF324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9ADA14-34C2-370C-83E1-6D80A29E441E}"/>
              </a:ext>
            </a:extLst>
          </p:cNvPr>
          <p:cNvSpPr>
            <a:spLocks noGrp="1"/>
          </p:cNvSpPr>
          <p:nvPr>
            <p:ph type="dt" sz="half" idx="10"/>
          </p:nvPr>
        </p:nvSpPr>
        <p:spPr/>
        <p:txBody>
          <a:bodyPr/>
          <a:lstStyle/>
          <a:p>
            <a:fld id="{728B5F54-61BD-4259-8A10-94E56ACD295F}" type="datetimeFigureOut">
              <a:rPr lang="en-US" smtClean="0"/>
              <a:t>3/20/2025</a:t>
            </a:fld>
            <a:endParaRPr lang="en-US"/>
          </a:p>
        </p:txBody>
      </p:sp>
      <p:sp>
        <p:nvSpPr>
          <p:cNvPr id="5" name="Footer Placeholder 4">
            <a:extLst>
              <a:ext uri="{FF2B5EF4-FFF2-40B4-BE49-F238E27FC236}">
                <a16:creationId xmlns:a16="http://schemas.microsoft.com/office/drawing/2014/main" id="{4C08F702-5A90-B443-6E08-2C9B4B8C4F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C2A2F4-8AA9-0168-F76D-0CA8718EB20D}"/>
              </a:ext>
            </a:extLst>
          </p:cNvPr>
          <p:cNvSpPr>
            <a:spLocks noGrp="1"/>
          </p:cNvSpPr>
          <p:nvPr>
            <p:ph type="sldNum" sz="quarter" idx="12"/>
          </p:nvPr>
        </p:nvSpPr>
        <p:spPr/>
        <p:txBody>
          <a:bodyPr/>
          <a:lstStyle/>
          <a:p>
            <a:fld id="{6D92384E-4881-44CC-A658-55A760BBBBDE}" type="slidenum">
              <a:rPr lang="en-US" smtClean="0"/>
              <a:t>‹#›</a:t>
            </a:fld>
            <a:endParaRPr lang="en-US"/>
          </a:p>
        </p:txBody>
      </p:sp>
    </p:spTree>
    <p:extLst>
      <p:ext uri="{BB962C8B-B14F-4D97-AF65-F5344CB8AC3E}">
        <p14:creationId xmlns:p14="http://schemas.microsoft.com/office/powerpoint/2010/main" val="2877673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FAE2-C9A3-C44A-8CAC-E30CAFD956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2C65207-3DA7-321D-6BA5-ECC75A1DA1E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36C953A-3770-73FA-68EC-D068B6E8BDC4}"/>
              </a:ext>
            </a:extLst>
          </p:cNvPr>
          <p:cNvSpPr>
            <a:spLocks noGrp="1"/>
          </p:cNvSpPr>
          <p:nvPr>
            <p:ph type="dt" sz="half" idx="10"/>
          </p:nvPr>
        </p:nvSpPr>
        <p:spPr/>
        <p:txBody>
          <a:bodyPr/>
          <a:lstStyle/>
          <a:p>
            <a:fld id="{728B5F54-61BD-4259-8A10-94E56ACD295F}" type="datetimeFigureOut">
              <a:rPr lang="en-US" smtClean="0"/>
              <a:t>3/20/2025</a:t>
            </a:fld>
            <a:endParaRPr lang="en-US"/>
          </a:p>
        </p:txBody>
      </p:sp>
      <p:sp>
        <p:nvSpPr>
          <p:cNvPr id="5" name="Footer Placeholder 4">
            <a:extLst>
              <a:ext uri="{FF2B5EF4-FFF2-40B4-BE49-F238E27FC236}">
                <a16:creationId xmlns:a16="http://schemas.microsoft.com/office/drawing/2014/main" id="{0CC6B5EC-2D8A-553A-9998-BFBAC3642C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2658CC-2EED-758C-64DF-751E0D23A65B}"/>
              </a:ext>
            </a:extLst>
          </p:cNvPr>
          <p:cNvSpPr>
            <a:spLocks noGrp="1"/>
          </p:cNvSpPr>
          <p:nvPr>
            <p:ph type="sldNum" sz="quarter" idx="12"/>
          </p:nvPr>
        </p:nvSpPr>
        <p:spPr/>
        <p:txBody>
          <a:bodyPr/>
          <a:lstStyle/>
          <a:p>
            <a:fld id="{6D92384E-4881-44CC-A658-55A760BBBBDE}" type="slidenum">
              <a:rPr lang="en-US" smtClean="0"/>
              <a:t>‹#›</a:t>
            </a:fld>
            <a:endParaRPr lang="en-US"/>
          </a:p>
        </p:txBody>
      </p:sp>
    </p:spTree>
    <p:extLst>
      <p:ext uri="{BB962C8B-B14F-4D97-AF65-F5344CB8AC3E}">
        <p14:creationId xmlns:p14="http://schemas.microsoft.com/office/powerpoint/2010/main" val="780776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6C558-2347-A993-FBE8-2BA0C760B2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C48DDD-8BDD-5D92-3D45-2B316B302B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F9601E5-0A70-A734-DA28-58C93F6C67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6ADB880-7E28-D053-B194-BFB8D80A85BC}"/>
              </a:ext>
            </a:extLst>
          </p:cNvPr>
          <p:cNvSpPr>
            <a:spLocks noGrp="1"/>
          </p:cNvSpPr>
          <p:nvPr>
            <p:ph type="dt" sz="half" idx="10"/>
          </p:nvPr>
        </p:nvSpPr>
        <p:spPr/>
        <p:txBody>
          <a:bodyPr/>
          <a:lstStyle/>
          <a:p>
            <a:fld id="{728B5F54-61BD-4259-8A10-94E56ACD295F}" type="datetimeFigureOut">
              <a:rPr lang="en-US" smtClean="0"/>
              <a:t>3/20/2025</a:t>
            </a:fld>
            <a:endParaRPr lang="en-US"/>
          </a:p>
        </p:txBody>
      </p:sp>
      <p:sp>
        <p:nvSpPr>
          <p:cNvPr id="6" name="Footer Placeholder 5">
            <a:extLst>
              <a:ext uri="{FF2B5EF4-FFF2-40B4-BE49-F238E27FC236}">
                <a16:creationId xmlns:a16="http://schemas.microsoft.com/office/drawing/2014/main" id="{2C3839FA-C89A-D1E0-7C2D-AF4506BA8B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686BBF-500B-ACD6-35D7-9E2993F8CD4C}"/>
              </a:ext>
            </a:extLst>
          </p:cNvPr>
          <p:cNvSpPr>
            <a:spLocks noGrp="1"/>
          </p:cNvSpPr>
          <p:nvPr>
            <p:ph type="sldNum" sz="quarter" idx="12"/>
          </p:nvPr>
        </p:nvSpPr>
        <p:spPr/>
        <p:txBody>
          <a:bodyPr/>
          <a:lstStyle/>
          <a:p>
            <a:fld id="{6D92384E-4881-44CC-A658-55A760BBBBDE}" type="slidenum">
              <a:rPr lang="en-US" smtClean="0"/>
              <a:t>‹#›</a:t>
            </a:fld>
            <a:endParaRPr lang="en-US"/>
          </a:p>
        </p:txBody>
      </p:sp>
    </p:spTree>
    <p:extLst>
      <p:ext uri="{BB962C8B-B14F-4D97-AF65-F5344CB8AC3E}">
        <p14:creationId xmlns:p14="http://schemas.microsoft.com/office/powerpoint/2010/main" val="3909496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7AA59-C322-AE0F-1126-AAA10B8C25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FD6633-1B95-5BB5-3291-AB229A1DC4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2333334-5DF7-B464-F0AF-9817E572841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46BEA8-03FC-AF83-BCD6-7EC3D81020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0BA86-9CFD-0E8A-DBE5-5AB3208588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C95654-A56D-A7BA-1396-B9272E36C1BF}"/>
              </a:ext>
            </a:extLst>
          </p:cNvPr>
          <p:cNvSpPr>
            <a:spLocks noGrp="1"/>
          </p:cNvSpPr>
          <p:nvPr>
            <p:ph type="dt" sz="half" idx="10"/>
          </p:nvPr>
        </p:nvSpPr>
        <p:spPr/>
        <p:txBody>
          <a:bodyPr/>
          <a:lstStyle/>
          <a:p>
            <a:fld id="{728B5F54-61BD-4259-8A10-94E56ACD295F}" type="datetimeFigureOut">
              <a:rPr lang="en-US" smtClean="0"/>
              <a:t>3/20/2025</a:t>
            </a:fld>
            <a:endParaRPr lang="en-US"/>
          </a:p>
        </p:txBody>
      </p:sp>
      <p:sp>
        <p:nvSpPr>
          <p:cNvPr id="8" name="Footer Placeholder 7">
            <a:extLst>
              <a:ext uri="{FF2B5EF4-FFF2-40B4-BE49-F238E27FC236}">
                <a16:creationId xmlns:a16="http://schemas.microsoft.com/office/drawing/2014/main" id="{316480FC-F3C9-F222-6287-96C292A835A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B0FA73-3552-AFB2-5B96-50CE9E657DD0}"/>
              </a:ext>
            </a:extLst>
          </p:cNvPr>
          <p:cNvSpPr>
            <a:spLocks noGrp="1"/>
          </p:cNvSpPr>
          <p:nvPr>
            <p:ph type="sldNum" sz="quarter" idx="12"/>
          </p:nvPr>
        </p:nvSpPr>
        <p:spPr/>
        <p:txBody>
          <a:bodyPr/>
          <a:lstStyle/>
          <a:p>
            <a:fld id="{6D92384E-4881-44CC-A658-55A760BBBBDE}" type="slidenum">
              <a:rPr lang="en-US" smtClean="0"/>
              <a:t>‹#›</a:t>
            </a:fld>
            <a:endParaRPr lang="en-US"/>
          </a:p>
        </p:txBody>
      </p:sp>
    </p:spTree>
    <p:extLst>
      <p:ext uri="{BB962C8B-B14F-4D97-AF65-F5344CB8AC3E}">
        <p14:creationId xmlns:p14="http://schemas.microsoft.com/office/powerpoint/2010/main" val="2051839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7BDF2-DE54-7A68-D89A-8B2DC61C5F7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0F51E7C-C90B-0BFF-B719-68258E776608}"/>
              </a:ext>
            </a:extLst>
          </p:cNvPr>
          <p:cNvSpPr>
            <a:spLocks noGrp="1"/>
          </p:cNvSpPr>
          <p:nvPr>
            <p:ph type="dt" sz="half" idx="10"/>
          </p:nvPr>
        </p:nvSpPr>
        <p:spPr/>
        <p:txBody>
          <a:bodyPr/>
          <a:lstStyle/>
          <a:p>
            <a:fld id="{728B5F54-61BD-4259-8A10-94E56ACD295F}" type="datetimeFigureOut">
              <a:rPr lang="en-US" smtClean="0"/>
              <a:t>3/20/2025</a:t>
            </a:fld>
            <a:endParaRPr lang="en-US"/>
          </a:p>
        </p:txBody>
      </p:sp>
      <p:sp>
        <p:nvSpPr>
          <p:cNvPr id="4" name="Footer Placeholder 3">
            <a:extLst>
              <a:ext uri="{FF2B5EF4-FFF2-40B4-BE49-F238E27FC236}">
                <a16:creationId xmlns:a16="http://schemas.microsoft.com/office/drawing/2014/main" id="{29F638B9-5C92-49F8-8192-C66A07A325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CEB8969-0E44-6514-83EA-83A5B248E748}"/>
              </a:ext>
            </a:extLst>
          </p:cNvPr>
          <p:cNvSpPr>
            <a:spLocks noGrp="1"/>
          </p:cNvSpPr>
          <p:nvPr>
            <p:ph type="sldNum" sz="quarter" idx="12"/>
          </p:nvPr>
        </p:nvSpPr>
        <p:spPr/>
        <p:txBody>
          <a:bodyPr/>
          <a:lstStyle/>
          <a:p>
            <a:fld id="{6D92384E-4881-44CC-A658-55A760BBBBDE}" type="slidenum">
              <a:rPr lang="en-US" smtClean="0"/>
              <a:t>‹#›</a:t>
            </a:fld>
            <a:endParaRPr lang="en-US"/>
          </a:p>
        </p:txBody>
      </p:sp>
    </p:spTree>
    <p:extLst>
      <p:ext uri="{BB962C8B-B14F-4D97-AF65-F5344CB8AC3E}">
        <p14:creationId xmlns:p14="http://schemas.microsoft.com/office/powerpoint/2010/main" val="3472724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1337B2-B517-6608-E860-42B6B0AA6710}"/>
              </a:ext>
            </a:extLst>
          </p:cNvPr>
          <p:cNvSpPr>
            <a:spLocks noGrp="1"/>
          </p:cNvSpPr>
          <p:nvPr>
            <p:ph type="dt" sz="half" idx="10"/>
          </p:nvPr>
        </p:nvSpPr>
        <p:spPr/>
        <p:txBody>
          <a:bodyPr/>
          <a:lstStyle/>
          <a:p>
            <a:fld id="{728B5F54-61BD-4259-8A10-94E56ACD295F}" type="datetimeFigureOut">
              <a:rPr lang="en-US" smtClean="0"/>
              <a:t>3/20/2025</a:t>
            </a:fld>
            <a:endParaRPr lang="en-US"/>
          </a:p>
        </p:txBody>
      </p:sp>
      <p:sp>
        <p:nvSpPr>
          <p:cNvPr id="3" name="Footer Placeholder 2">
            <a:extLst>
              <a:ext uri="{FF2B5EF4-FFF2-40B4-BE49-F238E27FC236}">
                <a16:creationId xmlns:a16="http://schemas.microsoft.com/office/drawing/2014/main" id="{80B41B66-3623-4136-13AB-DEFAB04E80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5A9A7FD-02AF-B2B2-A98B-9CD4900E8652}"/>
              </a:ext>
            </a:extLst>
          </p:cNvPr>
          <p:cNvSpPr>
            <a:spLocks noGrp="1"/>
          </p:cNvSpPr>
          <p:nvPr>
            <p:ph type="sldNum" sz="quarter" idx="12"/>
          </p:nvPr>
        </p:nvSpPr>
        <p:spPr/>
        <p:txBody>
          <a:bodyPr/>
          <a:lstStyle/>
          <a:p>
            <a:fld id="{6D92384E-4881-44CC-A658-55A760BBBBDE}" type="slidenum">
              <a:rPr lang="en-US" smtClean="0"/>
              <a:t>‹#›</a:t>
            </a:fld>
            <a:endParaRPr lang="en-US"/>
          </a:p>
        </p:txBody>
      </p:sp>
    </p:spTree>
    <p:extLst>
      <p:ext uri="{BB962C8B-B14F-4D97-AF65-F5344CB8AC3E}">
        <p14:creationId xmlns:p14="http://schemas.microsoft.com/office/powerpoint/2010/main" val="2548708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C7195-C6A8-D177-ACA9-11924F21D7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337461B-E69A-86C7-BAF6-AE0E0DC6BC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825EF0-CA9A-B43B-09EF-18DDF962BF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121C4F-085E-3F36-60BF-53483BEF8A7C}"/>
              </a:ext>
            </a:extLst>
          </p:cNvPr>
          <p:cNvSpPr>
            <a:spLocks noGrp="1"/>
          </p:cNvSpPr>
          <p:nvPr>
            <p:ph type="dt" sz="half" idx="10"/>
          </p:nvPr>
        </p:nvSpPr>
        <p:spPr/>
        <p:txBody>
          <a:bodyPr/>
          <a:lstStyle/>
          <a:p>
            <a:fld id="{728B5F54-61BD-4259-8A10-94E56ACD295F}" type="datetimeFigureOut">
              <a:rPr lang="en-US" smtClean="0"/>
              <a:t>3/20/2025</a:t>
            </a:fld>
            <a:endParaRPr lang="en-US"/>
          </a:p>
        </p:txBody>
      </p:sp>
      <p:sp>
        <p:nvSpPr>
          <p:cNvPr id="6" name="Footer Placeholder 5">
            <a:extLst>
              <a:ext uri="{FF2B5EF4-FFF2-40B4-BE49-F238E27FC236}">
                <a16:creationId xmlns:a16="http://schemas.microsoft.com/office/drawing/2014/main" id="{41DCCCFE-E525-CC27-8E06-283A4D673B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F40B39-9EC1-B203-3D90-21ADEB60317C}"/>
              </a:ext>
            </a:extLst>
          </p:cNvPr>
          <p:cNvSpPr>
            <a:spLocks noGrp="1"/>
          </p:cNvSpPr>
          <p:nvPr>
            <p:ph type="sldNum" sz="quarter" idx="12"/>
          </p:nvPr>
        </p:nvSpPr>
        <p:spPr/>
        <p:txBody>
          <a:bodyPr/>
          <a:lstStyle/>
          <a:p>
            <a:fld id="{6D92384E-4881-44CC-A658-55A760BBBBDE}" type="slidenum">
              <a:rPr lang="en-US" smtClean="0"/>
              <a:t>‹#›</a:t>
            </a:fld>
            <a:endParaRPr lang="en-US"/>
          </a:p>
        </p:txBody>
      </p:sp>
    </p:spTree>
    <p:extLst>
      <p:ext uri="{BB962C8B-B14F-4D97-AF65-F5344CB8AC3E}">
        <p14:creationId xmlns:p14="http://schemas.microsoft.com/office/powerpoint/2010/main" val="3837117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EB64D-C7E0-542E-F2BF-87DCE78E94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2A8B8D3-59D8-EF83-AD25-04EE305419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E30BCD1-E3BC-0025-68C3-5711D49328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AED3EC-AA06-CF43-7CE7-C77ECE4964C0}"/>
              </a:ext>
            </a:extLst>
          </p:cNvPr>
          <p:cNvSpPr>
            <a:spLocks noGrp="1"/>
          </p:cNvSpPr>
          <p:nvPr>
            <p:ph type="dt" sz="half" idx="10"/>
          </p:nvPr>
        </p:nvSpPr>
        <p:spPr/>
        <p:txBody>
          <a:bodyPr/>
          <a:lstStyle/>
          <a:p>
            <a:fld id="{728B5F54-61BD-4259-8A10-94E56ACD295F}" type="datetimeFigureOut">
              <a:rPr lang="en-US" smtClean="0"/>
              <a:t>3/20/2025</a:t>
            </a:fld>
            <a:endParaRPr lang="en-US"/>
          </a:p>
        </p:txBody>
      </p:sp>
      <p:sp>
        <p:nvSpPr>
          <p:cNvPr id="6" name="Footer Placeholder 5">
            <a:extLst>
              <a:ext uri="{FF2B5EF4-FFF2-40B4-BE49-F238E27FC236}">
                <a16:creationId xmlns:a16="http://schemas.microsoft.com/office/drawing/2014/main" id="{77E657B1-C78E-BA95-FD51-C025334AEE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D61C96-A5F9-EA4B-96A2-A4BA54D7E72D}"/>
              </a:ext>
            </a:extLst>
          </p:cNvPr>
          <p:cNvSpPr>
            <a:spLocks noGrp="1"/>
          </p:cNvSpPr>
          <p:nvPr>
            <p:ph type="sldNum" sz="quarter" idx="12"/>
          </p:nvPr>
        </p:nvSpPr>
        <p:spPr/>
        <p:txBody>
          <a:bodyPr/>
          <a:lstStyle/>
          <a:p>
            <a:fld id="{6D92384E-4881-44CC-A658-55A760BBBBDE}" type="slidenum">
              <a:rPr lang="en-US" smtClean="0"/>
              <a:t>‹#›</a:t>
            </a:fld>
            <a:endParaRPr lang="en-US"/>
          </a:p>
        </p:txBody>
      </p:sp>
    </p:spTree>
    <p:extLst>
      <p:ext uri="{BB962C8B-B14F-4D97-AF65-F5344CB8AC3E}">
        <p14:creationId xmlns:p14="http://schemas.microsoft.com/office/powerpoint/2010/main" val="3976063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6AB883-4463-019D-A627-478FE790E6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0FAFD8-5FCB-1012-EC8F-2310171B19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B6DCCA-C259-A984-3130-973C2D7A66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28B5F54-61BD-4259-8A10-94E56ACD295F}" type="datetimeFigureOut">
              <a:rPr lang="en-US" smtClean="0"/>
              <a:t>3/20/2025</a:t>
            </a:fld>
            <a:endParaRPr lang="en-US"/>
          </a:p>
        </p:txBody>
      </p:sp>
      <p:sp>
        <p:nvSpPr>
          <p:cNvPr id="5" name="Footer Placeholder 4">
            <a:extLst>
              <a:ext uri="{FF2B5EF4-FFF2-40B4-BE49-F238E27FC236}">
                <a16:creationId xmlns:a16="http://schemas.microsoft.com/office/drawing/2014/main" id="{8083FBC7-A240-1791-4CF6-8B8D826F3F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7F60ACB-D9AE-8ED4-D832-C82B4BD0E7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D92384E-4881-44CC-A658-55A760BBBBDE}" type="slidenum">
              <a:rPr lang="en-US" smtClean="0"/>
              <a:t>‹#›</a:t>
            </a:fld>
            <a:endParaRPr lang="en-US"/>
          </a:p>
        </p:txBody>
      </p:sp>
    </p:spTree>
    <p:extLst>
      <p:ext uri="{BB962C8B-B14F-4D97-AF65-F5344CB8AC3E}">
        <p14:creationId xmlns:p14="http://schemas.microsoft.com/office/powerpoint/2010/main" val="40587309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jp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2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D5B51-B924-ADCD-4699-9C8CA9EBC8C3}"/>
              </a:ext>
            </a:extLst>
          </p:cNvPr>
          <p:cNvSpPr>
            <a:spLocks noGrp="1"/>
          </p:cNvSpPr>
          <p:nvPr>
            <p:ph type="ctrTitle"/>
          </p:nvPr>
        </p:nvSpPr>
        <p:spPr/>
        <p:txBody>
          <a:bodyPr/>
          <a:lstStyle/>
          <a:p>
            <a:r>
              <a:rPr lang="en-US" dirty="0"/>
              <a:t>AI + Education</a:t>
            </a:r>
          </a:p>
        </p:txBody>
      </p:sp>
      <p:sp>
        <p:nvSpPr>
          <p:cNvPr id="6" name="Subtitle 5">
            <a:extLst>
              <a:ext uri="{FF2B5EF4-FFF2-40B4-BE49-F238E27FC236}">
                <a16:creationId xmlns:a16="http://schemas.microsoft.com/office/drawing/2014/main" id="{4ECE9435-3FCB-4409-C372-46823B0983CD}"/>
              </a:ext>
            </a:extLst>
          </p:cNvPr>
          <p:cNvSpPr>
            <a:spLocks noGrp="1"/>
          </p:cNvSpPr>
          <p:nvPr>
            <p:ph type="subTitle" idx="1"/>
          </p:nvPr>
        </p:nvSpPr>
        <p:spPr>
          <a:xfrm>
            <a:off x="2939295" y="6332449"/>
            <a:ext cx="9144000" cy="1655762"/>
          </a:xfrm>
        </p:spPr>
        <p:txBody>
          <a:bodyPr/>
          <a:lstStyle/>
          <a:p>
            <a:pPr algn="r"/>
            <a:r>
              <a:rPr lang="en-US" altLang="zh-CN" dirty="0"/>
              <a:t>Presenter: Siwen Wang</a:t>
            </a:r>
            <a:endParaRPr lang="en-US" dirty="0"/>
          </a:p>
        </p:txBody>
      </p:sp>
    </p:spTree>
    <p:extLst>
      <p:ext uri="{BB962C8B-B14F-4D97-AF65-F5344CB8AC3E}">
        <p14:creationId xmlns:p14="http://schemas.microsoft.com/office/powerpoint/2010/main" val="20865838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145-4C90-9C48-BB72-F4CFCEE711E2}"/>
              </a:ext>
            </a:extLst>
          </p:cNvPr>
          <p:cNvSpPr>
            <a:spLocks noGrp="1"/>
          </p:cNvSpPr>
          <p:nvPr>
            <p:ph type="title"/>
          </p:nvPr>
        </p:nvSpPr>
        <p:spPr>
          <a:xfrm>
            <a:off x="838200" y="238125"/>
            <a:ext cx="10515600" cy="1325563"/>
          </a:xfrm>
        </p:spPr>
        <p:txBody>
          <a:bodyPr/>
          <a:lstStyle/>
          <a:p>
            <a:r>
              <a:rPr lang="en-US" dirty="0"/>
              <a:t>Motivation 1: The world is changing rapidly</a:t>
            </a:r>
          </a:p>
        </p:txBody>
      </p:sp>
      <p:pic>
        <p:nvPicPr>
          <p:cNvPr id="5" name="Content Placeholder 4" descr="A graph showing the growth of artificial intelligence&#10;&#10;Description automatically generated">
            <a:extLst>
              <a:ext uri="{FF2B5EF4-FFF2-40B4-BE49-F238E27FC236}">
                <a16:creationId xmlns:a16="http://schemas.microsoft.com/office/drawing/2014/main" id="{C8AD59AF-5FE4-F4C4-3225-CD77EEE766E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513" y="1690688"/>
            <a:ext cx="5532114" cy="4575383"/>
          </a:xfrm>
        </p:spPr>
      </p:pic>
      <p:sp>
        <p:nvSpPr>
          <p:cNvPr id="6" name="TextBox 5">
            <a:extLst>
              <a:ext uri="{FF2B5EF4-FFF2-40B4-BE49-F238E27FC236}">
                <a16:creationId xmlns:a16="http://schemas.microsoft.com/office/drawing/2014/main" id="{92E5F638-A1FF-BFF2-9099-D4532D62493E}"/>
              </a:ext>
            </a:extLst>
          </p:cNvPr>
          <p:cNvSpPr txBox="1"/>
          <p:nvPr/>
        </p:nvSpPr>
        <p:spPr>
          <a:xfrm>
            <a:off x="5850881" y="1563688"/>
            <a:ext cx="6250320" cy="6324808"/>
          </a:xfrm>
          <a:prstGeom prst="rect">
            <a:avLst/>
          </a:prstGeom>
          <a:noFill/>
        </p:spPr>
        <p:txBody>
          <a:bodyPr wrap="square" rtlCol="0">
            <a:spAutoFit/>
          </a:bodyPr>
          <a:lstStyle/>
          <a:p>
            <a:pPr algn="ctr">
              <a:lnSpc>
                <a:spcPct val="150000"/>
              </a:lnSpc>
            </a:pPr>
            <a:r>
              <a:rPr lang="en-US" dirty="0"/>
              <a:t>Important Events in the History of AI</a:t>
            </a:r>
          </a:p>
          <a:p>
            <a:pPr>
              <a:lnSpc>
                <a:spcPct val="150000"/>
              </a:lnSpc>
            </a:pPr>
            <a:r>
              <a:rPr lang="en-US" dirty="0"/>
              <a:t>-1956: </a:t>
            </a:r>
            <a:r>
              <a:rPr lang="en-US" dirty="0" err="1"/>
              <a:t>Dartmonth</a:t>
            </a:r>
            <a:r>
              <a:rPr lang="en-US" dirty="0"/>
              <a:t> Workshop: the first time AI was coined</a:t>
            </a:r>
          </a:p>
          <a:p>
            <a:pPr>
              <a:lnSpc>
                <a:spcPct val="150000"/>
              </a:lnSpc>
            </a:pPr>
            <a:r>
              <a:rPr lang="en-US" dirty="0"/>
              <a:t>-1989: AI learns to recognize handwritten digits 0-9</a:t>
            </a:r>
          </a:p>
          <a:p>
            <a:pPr>
              <a:lnSpc>
                <a:spcPct val="150000"/>
              </a:lnSpc>
            </a:pPr>
            <a:r>
              <a:rPr lang="en-US" dirty="0"/>
              <a:t>-2012: </a:t>
            </a:r>
            <a:r>
              <a:rPr lang="en-US" dirty="0" err="1"/>
              <a:t>AlexNet</a:t>
            </a:r>
            <a:r>
              <a:rPr lang="en-US" dirty="0"/>
              <a:t>: AI learns to recognize dogs and cats (etc.)</a:t>
            </a:r>
          </a:p>
          <a:p>
            <a:pPr>
              <a:lnSpc>
                <a:spcPct val="150000"/>
              </a:lnSpc>
            </a:pPr>
            <a:r>
              <a:rPr lang="en-US" dirty="0"/>
              <a:t>-2016: AlphaGo: AI beats the world best player in Go (</a:t>
            </a:r>
            <a:r>
              <a:rPr lang="zh-CN" altLang="en-US" dirty="0"/>
              <a:t>围棋</a:t>
            </a:r>
            <a:r>
              <a:rPr lang="en-US" dirty="0"/>
              <a:t>)</a:t>
            </a:r>
          </a:p>
          <a:p>
            <a:pPr>
              <a:lnSpc>
                <a:spcPct val="150000"/>
              </a:lnSpc>
            </a:pPr>
            <a:r>
              <a:rPr lang="en-US" dirty="0"/>
              <a:t>-2020: ChatGPT-3 was released, the first time we have a general-purpose and comprehensive personal assistant</a:t>
            </a:r>
          </a:p>
          <a:p>
            <a:pPr>
              <a:lnSpc>
                <a:spcPct val="150000"/>
              </a:lnSpc>
            </a:pPr>
            <a:r>
              <a:rPr lang="en-US" dirty="0"/>
              <a:t>-2023: ChatGPT-4 was released, with multi-modal capability --2024 September 12</a:t>
            </a:r>
            <a:r>
              <a:rPr lang="en-US" baseline="30000" dirty="0"/>
              <a:t>th</a:t>
            </a:r>
            <a:r>
              <a:rPr lang="en-US" dirty="0"/>
              <a:t>: ChatGPT o1 was released, with chain of thought </a:t>
            </a:r>
            <a:r>
              <a:rPr lang="en-US" b="1" dirty="0"/>
              <a:t>reasoning </a:t>
            </a:r>
            <a:r>
              <a:rPr lang="en-US" dirty="0"/>
              <a:t>and </a:t>
            </a:r>
            <a:r>
              <a:rPr lang="en-US" b="1" dirty="0"/>
              <a:t>PhD level problem solving skills</a:t>
            </a:r>
          </a:p>
          <a:p>
            <a:pPr>
              <a:lnSpc>
                <a:spcPct val="150000"/>
              </a:lnSpc>
            </a:pPr>
            <a:r>
              <a:rPr lang="en-US" dirty="0"/>
              <a:t>- 2035: Artificial General Intelligence (AGI)? </a:t>
            </a:r>
          </a:p>
          <a:p>
            <a:endParaRPr lang="en-US" dirty="0"/>
          </a:p>
          <a:p>
            <a:pPr>
              <a:lnSpc>
                <a:spcPct val="200000"/>
              </a:lnSpc>
            </a:pPr>
            <a:endParaRPr lang="en-US" dirty="0"/>
          </a:p>
          <a:p>
            <a:endParaRPr lang="en-US" dirty="0"/>
          </a:p>
          <a:p>
            <a:endParaRPr lang="en-US" dirty="0"/>
          </a:p>
          <a:p>
            <a:endParaRPr lang="en-US" dirty="0"/>
          </a:p>
        </p:txBody>
      </p:sp>
      <p:sp>
        <p:nvSpPr>
          <p:cNvPr id="3" name="Left Brace 2">
            <a:extLst>
              <a:ext uri="{FF2B5EF4-FFF2-40B4-BE49-F238E27FC236}">
                <a16:creationId xmlns:a16="http://schemas.microsoft.com/office/drawing/2014/main" id="{3551E325-7910-3832-A713-964351FBB118}"/>
              </a:ext>
            </a:extLst>
          </p:cNvPr>
          <p:cNvSpPr/>
          <p:nvPr/>
        </p:nvSpPr>
        <p:spPr>
          <a:xfrm>
            <a:off x="5601500" y="3024554"/>
            <a:ext cx="332509" cy="2589734"/>
          </a:xfrm>
          <a:prstGeom prst="leftBrace">
            <a:avLst>
              <a:gd name="adj1" fmla="val 8333"/>
              <a:gd name="adj2" fmla="val 49753"/>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4" name="Left Brace 3">
            <a:extLst>
              <a:ext uri="{FF2B5EF4-FFF2-40B4-BE49-F238E27FC236}">
                <a16:creationId xmlns:a16="http://schemas.microsoft.com/office/drawing/2014/main" id="{365113A9-83EF-8090-3540-5FE6289D4091}"/>
              </a:ext>
            </a:extLst>
          </p:cNvPr>
          <p:cNvSpPr/>
          <p:nvPr/>
        </p:nvSpPr>
        <p:spPr>
          <a:xfrm>
            <a:off x="5588711" y="2129160"/>
            <a:ext cx="332509" cy="984916"/>
          </a:xfrm>
          <a:prstGeom prst="leftBrace">
            <a:avLst>
              <a:gd name="adj1" fmla="val 8333"/>
              <a:gd name="adj2" fmla="val 49753"/>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A3645C60-10AE-F3A5-E71D-D9D9D161EE9D}"/>
              </a:ext>
            </a:extLst>
          </p:cNvPr>
          <p:cNvSpPr txBox="1"/>
          <p:nvPr/>
        </p:nvSpPr>
        <p:spPr>
          <a:xfrm>
            <a:off x="4582375" y="2407056"/>
            <a:ext cx="1019125" cy="369332"/>
          </a:xfrm>
          <a:prstGeom prst="rect">
            <a:avLst/>
          </a:prstGeom>
          <a:noFill/>
        </p:spPr>
        <p:txBody>
          <a:bodyPr wrap="none" rtlCol="0">
            <a:spAutoFit/>
          </a:bodyPr>
          <a:lstStyle/>
          <a:p>
            <a:r>
              <a:rPr lang="en-US" dirty="0"/>
              <a:t>56 </a:t>
            </a:r>
            <a:r>
              <a:rPr lang="en-US" altLang="zh-CN" dirty="0"/>
              <a:t>Years</a:t>
            </a:r>
            <a:endParaRPr lang="en-US" dirty="0"/>
          </a:p>
        </p:txBody>
      </p:sp>
      <p:sp>
        <p:nvSpPr>
          <p:cNvPr id="8" name="TextBox 7">
            <a:extLst>
              <a:ext uri="{FF2B5EF4-FFF2-40B4-BE49-F238E27FC236}">
                <a16:creationId xmlns:a16="http://schemas.microsoft.com/office/drawing/2014/main" id="{C08B6BFE-704C-7D12-3337-438029107207}"/>
              </a:ext>
            </a:extLst>
          </p:cNvPr>
          <p:cNvSpPr txBox="1"/>
          <p:nvPr/>
        </p:nvSpPr>
        <p:spPr>
          <a:xfrm>
            <a:off x="4582375" y="4091753"/>
            <a:ext cx="1019125" cy="369332"/>
          </a:xfrm>
          <a:prstGeom prst="rect">
            <a:avLst/>
          </a:prstGeom>
          <a:noFill/>
        </p:spPr>
        <p:txBody>
          <a:bodyPr wrap="none" rtlCol="0">
            <a:spAutoFit/>
          </a:bodyPr>
          <a:lstStyle/>
          <a:p>
            <a:r>
              <a:rPr lang="en-US" dirty="0"/>
              <a:t>12 </a:t>
            </a:r>
            <a:r>
              <a:rPr lang="en-US" altLang="zh-CN" dirty="0"/>
              <a:t>Years</a:t>
            </a:r>
            <a:endParaRPr lang="en-US" dirty="0"/>
          </a:p>
        </p:txBody>
      </p:sp>
    </p:spTree>
    <p:extLst>
      <p:ext uri="{BB962C8B-B14F-4D97-AF65-F5344CB8AC3E}">
        <p14:creationId xmlns:p14="http://schemas.microsoft.com/office/powerpoint/2010/main" val="467599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fade">
                                      <p:cBhvr>
                                        <p:cTn id="32" dur="500"/>
                                        <p:tgtEl>
                                          <p:spTgt spid="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fade">
                                      <p:cBhvr>
                                        <p:cTn id="37" dur="500"/>
                                        <p:tgtEl>
                                          <p:spTgt spid="6">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6" end="6"/>
                                            </p:txEl>
                                          </p:spTgt>
                                        </p:tgtEl>
                                        <p:attrNameLst>
                                          <p:attrName>style.visibility</p:attrName>
                                        </p:attrNameLst>
                                      </p:cBhvr>
                                      <p:to>
                                        <p:strVal val="visible"/>
                                      </p:to>
                                    </p:set>
                                    <p:animEffect transition="in" filter="fade">
                                      <p:cBhvr>
                                        <p:cTn id="42" dur="500"/>
                                        <p:tgtEl>
                                          <p:spTgt spid="6">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7" end="7"/>
                                            </p:txEl>
                                          </p:spTgt>
                                        </p:tgtEl>
                                        <p:attrNameLst>
                                          <p:attrName>style.visibility</p:attrName>
                                        </p:attrNameLst>
                                      </p:cBhvr>
                                      <p:to>
                                        <p:strVal val="visible"/>
                                      </p:to>
                                    </p:set>
                                    <p:animEffect transition="in" filter="fade">
                                      <p:cBhvr>
                                        <p:cTn id="47" dur="500"/>
                                        <p:tgtEl>
                                          <p:spTgt spid="6">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500"/>
                                        <p:tgtEl>
                                          <p:spTgt spid="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500"/>
                                        <p:tgtEl>
                                          <p:spTgt spid="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220D7-AD7D-BC3F-85BC-117D7A84F34F}"/>
              </a:ext>
            </a:extLst>
          </p:cNvPr>
          <p:cNvSpPr>
            <a:spLocks noGrp="1"/>
          </p:cNvSpPr>
          <p:nvPr>
            <p:ph type="title"/>
          </p:nvPr>
        </p:nvSpPr>
        <p:spPr>
          <a:xfrm>
            <a:off x="409575" y="95250"/>
            <a:ext cx="10515600" cy="1325563"/>
          </a:xfrm>
        </p:spPr>
        <p:txBody>
          <a:bodyPr/>
          <a:lstStyle/>
          <a:p>
            <a:r>
              <a:rPr lang="en-US" dirty="0"/>
              <a:t>ChatGPT-4o (2023) Performance </a:t>
            </a:r>
          </a:p>
        </p:txBody>
      </p:sp>
      <p:pic>
        <p:nvPicPr>
          <p:cNvPr id="5" name="Content Placeholder 4" descr="A graph of a test results&#10;&#10;Description automatically generated">
            <a:extLst>
              <a:ext uri="{FF2B5EF4-FFF2-40B4-BE49-F238E27FC236}">
                <a16:creationId xmlns:a16="http://schemas.microsoft.com/office/drawing/2014/main" id="{42503173-B515-BB70-746A-C4969890ACE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54952" y="1325241"/>
            <a:ext cx="6105525" cy="5437509"/>
          </a:xfrm>
        </p:spPr>
      </p:pic>
      <p:sp>
        <p:nvSpPr>
          <p:cNvPr id="4" name="TextBox 3">
            <a:extLst>
              <a:ext uri="{FF2B5EF4-FFF2-40B4-BE49-F238E27FC236}">
                <a16:creationId xmlns:a16="http://schemas.microsoft.com/office/drawing/2014/main" id="{88002689-24EB-03A8-304D-AE178F10E9BB}"/>
              </a:ext>
            </a:extLst>
          </p:cNvPr>
          <p:cNvSpPr txBox="1"/>
          <p:nvPr/>
        </p:nvSpPr>
        <p:spPr>
          <a:xfrm>
            <a:off x="8777920" y="6328035"/>
            <a:ext cx="3468554" cy="369332"/>
          </a:xfrm>
          <a:prstGeom prst="rect">
            <a:avLst/>
          </a:prstGeom>
          <a:noFill/>
        </p:spPr>
        <p:txBody>
          <a:bodyPr wrap="square">
            <a:spAutoFit/>
          </a:bodyPr>
          <a:lstStyle/>
          <a:p>
            <a:r>
              <a:rPr lang="en-US" dirty="0"/>
              <a:t>OpenAI (2023) technical report</a:t>
            </a:r>
          </a:p>
        </p:txBody>
      </p:sp>
    </p:spTree>
    <p:extLst>
      <p:ext uri="{BB962C8B-B14F-4D97-AF65-F5344CB8AC3E}">
        <p14:creationId xmlns:p14="http://schemas.microsoft.com/office/powerpoint/2010/main" val="2114899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0A38B-E6B7-4EB7-8507-616F08B6996F}"/>
              </a:ext>
            </a:extLst>
          </p:cNvPr>
          <p:cNvSpPr>
            <a:spLocks noGrp="1"/>
          </p:cNvSpPr>
          <p:nvPr>
            <p:ph type="title"/>
          </p:nvPr>
        </p:nvSpPr>
        <p:spPr/>
        <p:txBody>
          <a:bodyPr/>
          <a:lstStyle/>
          <a:p>
            <a:r>
              <a:rPr lang="en-US" dirty="0"/>
              <a:t>ChatGPT-o1(2024) Performance</a:t>
            </a:r>
          </a:p>
        </p:txBody>
      </p:sp>
      <p:pic>
        <p:nvPicPr>
          <p:cNvPr id="5" name="Content Placeholder 4" descr="A graph of different colored bars&#10;&#10;Description automatically generated with medium confidence">
            <a:extLst>
              <a:ext uri="{FF2B5EF4-FFF2-40B4-BE49-F238E27FC236}">
                <a16:creationId xmlns:a16="http://schemas.microsoft.com/office/drawing/2014/main" id="{621E1EA7-AF07-38AE-4517-61B5321C6FC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279995"/>
            <a:ext cx="9592147" cy="3730280"/>
          </a:xfrm>
        </p:spPr>
      </p:pic>
      <p:sp>
        <p:nvSpPr>
          <p:cNvPr id="4" name="TextBox 3">
            <a:extLst>
              <a:ext uri="{FF2B5EF4-FFF2-40B4-BE49-F238E27FC236}">
                <a16:creationId xmlns:a16="http://schemas.microsoft.com/office/drawing/2014/main" id="{1FDCA28E-6FCE-FB77-37F9-6CBBEE9AB403}"/>
              </a:ext>
            </a:extLst>
          </p:cNvPr>
          <p:cNvSpPr txBox="1"/>
          <p:nvPr/>
        </p:nvSpPr>
        <p:spPr>
          <a:xfrm>
            <a:off x="7319997" y="6353741"/>
            <a:ext cx="6097064" cy="369332"/>
          </a:xfrm>
          <a:prstGeom prst="rect">
            <a:avLst/>
          </a:prstGeom>
          <a:noFill/>
        </p:spPr>
        <p:txBody>
          <a:bodyPr wrap="square">
            <a:spAutoFit/>
          </a:bodyPr>
          <a:lstStyle/>
          <a:p>
            <a:r>
              <a:rPr lang="en-US" dirty="0"/>
              <a:t>OpenAI article Learning to Reason with LLMs</a:t>
            </a:r>
          </a:p>
        </p:txBody>
      </p:sp>
    </p:spTree>
    <p:extLst>
      <p:ext uri="{BB962C8B-B14F-4D97-AF65-F5344CB8AC3E}">
        <p14:creationId xmlns:p14="http://schemas.microsoft.com/office/powerpoint/2010/main" val="708682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4DD78A78-B753-98B2-EE6E-E6F7CF01FF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5212" y="952694"/>
            <a:ext cx="2857500" cy="1600200"/>
          </a:xfrm>
          <a:prstGeom prst="rect">
            <a:avLst/>
          </a:prstGeom>
        </p:spPr>
      </p:pic>
      <p:pic>
        <p:nvPicPr>
          <p:cNvPr id="6" name="Picture 5" descr="A logo of a university&#10;&#10;Description automatically generated">
            <a:extLst>
              <a:ext uri="{FF2B5EF4-FFF2-40B4-BE49-F238E27FC236}">
                <a16:creationId xmlns:a16="http://schemas.microsoft.com/office/drawing/2014/main" id="{22560AEC-4C41-892C-21D6-614A19EA05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3162" y="1027906"/>
            <a:ext cx="1745140" cy="1745140"/>
          </a:xfrm>
          <a:prstGeom prst="rect">
            <a:avLst/>
          </a:prstGeom>
        </p:spPr>
      </p:pic>
      <p:sp>
        <p:nvSpPr>
          <p:cNvPr id="2" name="Title 1">
            <a:extLst>
              <a:ext uri="{FF2B5EF4-FFF2-40B4-BE49-F238E27FC236}">
                <a16:creationId xmlns:a16="http://schemas.microsoft.com/office/drawing/2014/main" id="{8D8A2A7D-0DFC-6CB8-D264-CA12C0089ED4}"/>
              </a:ext>
            </a:extLst>
          </p:cNvPr>
          <p:cNvSpPr>
            <a:spLocks noGrp="1"/>
          </p:cNvSpPr>
          <p:nvPr>
            <p:ph type="title"/>
          </p:nvPr>
        </p:nvSpPr>
        <p:spPr>
          <a:xfrm>
            <a:off x="838200" y="267286"/>
            <a:ext cx="10515600" cy="1325563"/>
          </a:xfrm>
        </p:spPr>
        <p:txBody>
          <a:bodyPr>
            <a:normAutofit/>
          </a:bodyPr>
          <a:lstStyle/>
          <a:p>
            <a:r>
              <a:rPr lang="en-US" dirty="0"/>
              <a:t>Motivation 2: Higher Educations are evolving </a:t>
            </a:r>
          </a:p>
        </p:txBody>
      </p:sp>
      <p:sp>
        <p:nvSpPr>
          <p:cNvPr id="8" name="TextBox 7">
            <a:extLst>
              <a:ext uri="{FF2B5EF4-FFF2-40B4-BE49-F238E27FC236}">
                <a16:creationId xmlns:a16="http://schemas.microsoft.com/office/drawing/2014/main" id="{A4454803-A6F9-4D01-F58F-F65C4BB0AB37}"/>
              </a:ext>
            </a:extLst>
          </p:cNvPr>
          <p:cNvSpPr txBox="1"/>
          <p:nvPr/>
        </p:nvSpPr>
        <p:spPr>
          <a:xfrm>
            <a:off x="881630" y="2526884"/>
            <a:ext cx="6097064" cy="923330"/>
          </a:xfrm>
          <a:prstGeom prst="rect">
            <a:avLst/>
          </a:prstGeom>
          <a:noFill/>
        </p:spPr>
        <p:txBody>
          <a:bodyPr wrap="square">
            <a:spAutoFit/>
          </a:bodyPr>
          <a:lstStyle/>
          <a:p>
            <a:r>
              <a:rPr lang="en-US" dirty="0"/>
              <a:t>Q: Much of the debate in education so far has been about whether ChatGPT should be banned or embraced. Where do you stand?</a:t>
            </a:r>
          </a:p>
        </p:txBody>
      </p:sp>
      <p:sp>
        <p:nvSpPr>
          <p:cNvPr id="10" name="TextBox 9">
            <a:extLst>
              <a:ext uri="{FF2B5EF4-FFF2-40B4-BE49-F238E27FC236}">
                <a16:creationId xmlns:a16="http://schemas.microsoft.com/office/drawing/2014/main" id="{32F76663-450B-922C-223D-E4B81FE0A5C3}"/>
              </a:ext>
            </a:extLst>
          </p:cNvPr>
          <p:cNvSpPr txBox="1"/>
          <p:nvPr/>
        </p:nvSpPr>
        <p:spPr>
          <a:xfrm>
            <a:off x="838200" y="3415100"/>
            <a:ext cx="6097064" cy="1477328"/>
          </a:xfrm>
          <a:prstGeom prst="rect">
            <a:avLst/>
          </a:prstGeom>
          <a:noFill/>
        </p:spPr>
        <p:txBody>
          <a:bodyPr wrap="square">
            <a:spAutoFit/>
          </a:bodyPr>
          <a:lstStyle/>
          <a:p>
            <a:r>
              <a:rPr lang="en-US" dirty="0"/>
              <a:t>Steve Watson: With its rapid growth and especially the leap from version 3 to 4, the conversation about banning it is becoming irrelevant. The question is </a:t>
            </a:r>
            <a:r>
              <a:rPr lang="en-US" b="1" dirty="0"/>
              <a:t>not whether to use </a:t>
            </a:r>
            <a:r>
              <a:rPr lang="en-US" dirty="0"/>
              <a:t>ChatGPT in schools, but </a:t>
            </a:r>
            <a:r>
              <a:rPr lang="en-US" b="1" dirty="0"/>
              <a:t>how to do so safely, effectively and appropriately. </a:t>
            </a:r>
          </a:p>
        </p:txBody>
      </p:sp>
      <p:sp>
        <p:nvSpPr>
          <p:cNvPr id="14" name="TextBox 13">
            <a:extLst>
              <a:ext uri="{FF2B5EF4-FFF2-40B4-BE49-F238E27FC236}">
                <a16:creationId xmlns:a16="http://schemas.microsoft.com/office/drawing/2014/main" id="{3F68529E-E62D-9115-91CC-F425C7BBC0A1}"/>
              </a:ext>
            </a:extLst>
          </p:cNvPr>
          <p:cNvSpPr txBox="1"/>
          <p:nvPr/>
        </p:nvSpPr>
        <p:spPr>
          <a:xfrm>
            <a:off x="7294418" y="2278257"/>
            <a:ext cx="3876608" cy="2585323"/>
          </a:xfrm>
          <a:prstGeom prst="rect">
            <a:avLst/>
          </a:prstGeom>
          <a:noFill/>
        </p:spPr>
        <p:txBody>
          <a:bodyPr wrap="square">
            <a:spAutoFit/>
          </a:bodyPr>
          <a:lstStyle/>
          <a:p>
            <a:r>
              <a:rPr lang="en-US" dirty="0"/>
              <a:t>During the recent winter quarter, R. Stuart Geiger, an assistant professor in both the Halıcıoğlu Data Science Institute and the Department of Communication at UC San Diego, made a bold decision: </a:t>
            </a:r>
            <a:r>
              <a:rPr lang="en-US" b="1" dirty="0"/>
              <a:t>not only to allow the use of ChatGPT in their communication courses, but to mandate it. </a:t>
            </a:r>
          </a:p>
        </p:txBody>
      </p:sp>
      <p:pic>
        <p:nvPicPr>
          <p:cNvPr id="16" name="Picture 15" descr="A black background with a black square&#10;&#10;Description automatically generated with medium confidence">
            <a:extLst>
              <a:ext uri="{FF2B5EF4-FFF2-40B4-BE49-F238E27FC236}">
                <a16:creationId xmlns:a16="http://schemas.microsoft.com/office/drawing/2014/main" id="{4D866068-F96C-0E52-B759-062D5EE403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2544" y="5473775"/>
            <a:ext cx="2730413" cy="712638"/>
          </a:xfrm>
          <a:prstGeom prst="rect">
            <a:avLst/>
          </a:prstGeom>
        </p:spPr>
      </p:pic>
      <p:sp>
        <p:nvSpPr>
          <p:cNvPr id="18" name="TextBox 17">
            <a:extLst>
              <a:ext uri="{FF2B5EF4-FFF2-40B4-BE49-F238E27FC236}">
                <a16:creationId xmlns:a16="http://schemas.microsoft.com/office/drawing/2014/main" id="{8D25F3B6-F9DE-B7B5-5734-E2A65B6005B1}"/>
              </a:ext>
            </a:extLst>
          </p:cNvPr>
          <p:cNvSpPr txBox="1"/>
          <p:nvPr/>
        </p:nvSpPr>
        <p:spPr>
          <a:xfrm>
            <a:off x="4564007" y="5110664"/>
            <a:ext cx="6097064" cy="1477328"/>
          </a:xfrm>
          <a:prstGeom prst="rect">
            <a:avLst/>
          </a:prstGeom>
          <a:noFill/>
        </p:spPr>
        <p:txBody>
          <a:bodyPr wrap="square">
            <a:spAutoFit/>
          </a:bodyPr>
          <a:lstStyle/>
          <a:p>
            <a:r>
              <a:rPr lang="en-US" dirty="0"/>
              <a:t>“Although I think ChatGPT is alarmingly good,” Cook says, “it presents an opportunity for faculty to up their game in thinking about how to </a:t>
            </a:r>
            <a:r>
              <a:rPr lang="en-US" b="1" dirty="0"/>
              <a:t>create quality assessments </a:t>
            </a:r>
            <a:r>
              <a:rPr lang="en-US" dirty="0"/>
              <a:t>that get students to really connect and interact with course material.”</a:t>
            </a:r>
          </a:p>
        </p:txBody>
      </p:sp>
    </p:spTree>
    <p:extLst>
      <p:ext uri="{BB962C8B-B14F-4D97-AF65-F5344CB8AC3E}">
        <p14:creationId xmlns:p14="http://schemas.microsoft.com/office/powerpoint/2010/main" val="2989214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4"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A2A7D-0DFC-6CB8-D264-CA12C0089ED4}"/>
              </a:ext>
            </a:extLst>
          </p:cNvPr>
          <p:cNvSpPr>
            <a:spLocks noGrp="1"/>
          </p:cNvSpPr>
          <p:nvPr>
            <p:ph type="title"/>
          </p:nvPr>
        </p:nvSpPr>
        <p:spPr>
          <a:xfrm>
            <a:off x="838200" y="498475"/>
            <a:ext cx="10515600" cy="1325563"/>
          </a:xfrm>
        </p:spPr>
        <p:txBody>
          <a:bodyPr>
            <a:normAutofit/>
          </a:bodyPr>
          <a:lstStyle/>
          <a:p>
            <a:r>
              <a:rPr lang="en-US" dirty="0"/>
              <a:t>Motivation 3: Problems with traditional classroom learning experience</a:t>
            </a:r>
          </a:p>
        </p:txBody>
      </p:sp>
      <p:sp>
        <p:nvSpPr>
          <p:cNvPr id="4" name="Content Placeholder 2">
            <a:extLst>
              <a:ext uri="{FF2B5EF4-FFF2-40B4-BE49-F238E27FC236}">
                <a16:creationId xmlns:a16="http://schemas.microsoft.com/office/drawing/2014/main" id="{6004EA23-9E5F-E8B0-F512-4AEB52546584}"/>
              </a:ext>
            </a:extLst>
          </p:cNvPr>
          <p:cNvSpPr>
            <a:spLocks noGrp="1"/>
          </p:cNvSpPr>
          <p:nvPr>
            <p:ph idx="1"/>
          </p:nvPr>
        </p:nvSpPr>
        <p:spPr>
          <a:xfrm>
            <a:off x="736600" y="2141537"/>
            <a:ext cx="10515600" cy="4351338"/>
          </a:xfrm>
        </p:spPr>
        <p:txBody>
          <a:bodyPr/>
          <a:lstStyle/>
          <a:p>
            <a:r>
              <a:rPr lang="en-US" dirty="0"/>
              <a:t>Teachers teach, students listen. When students have questions they can not resolve, the responsible students will come to the teacher and ask for help, while the rest just ignore the questions </a:t>
            </a:r>
          </a:p>
          <a:p>
            <a:r>
              <a:rPr lang="en-US" dirty="0"/>
              <a:t>Disadvantage: asynchronous feedback, high opportunity cost for both teachers and students, students don’t feel comfortable asking</a:t>
            </a:r>
          </a:p>
        </p:txBody>
      </p:sp>
      <p:pic>
        <p:nvPicPr>
          <p:cNvPr id="5" name="Picture 4" descr="A group of kids sitting at desks&#10;&#10;Description automatically generated">
            <a:extLst>
              <a:ext uri="{FF2B5EF4-FFF2-40B4-BE49-F238E27FC236}">
                <a16:creationId xmlns:a16="http://schemas.microsoft.com/office/drawing/2014/main" id="{EFECBA19-F6C8-A0C5-470F-95951EF7F0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2750" y="4574450"/>
            <a:ext cx="3543300" cy="1986593"/>
          </a:xfrm>
          <a:prstGeom prst="rect">
            <a:avLst/>
          </a:prstGeom>
        </p:spPr>
      </p:pic>
    </p:spTree>
    <p:extLst>
      <p:ext uri="{BB962C8B-B14F-4D97-AF65-F5344CB8AC3E}">
        <p14:creationId xmlns:p14="http://schemas.microsoft.com/office/powerpoint/2010/main" val="3665706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A3864-10EB-78C3-5C70-D4EA1B66B0E9}"/>
              </a:ext>
            </a:extLst>
          </p:cNvPr>
          <p:cNvSpPr>
            <a:spLocks noGrp="1"/>
          </p:cNvSpPr>
          <p:nvPr>
            <p:ph type="title"/>
          </p:nvPr>
        </p:nvSpPr>
        <p:spPr/>
        <p:txBody>
          <a:bodyPr/>
          <a:lstStyle/>
          <a:p>
            <a:r>
              <a:rPr lang="en-US" dirty="0"/>
              <a:t>The future classroom design</a:t>
            </a:r>
          </a:p>
        </p:txBody>
      </p:sp>
      <p:sp>
        <p:nvSpPr>
          <p:cNvPr id="3" name="Content Placeholder 2">
            <a:extLst>
              <a:ext uri="{FF2B5EF4-FFF2-40B4-BE49-F238E27FC236}">
                <a16:creationId xmlns:a16="http://schemas.microsoft.com/office/drawing/2014/main" id="{C9FF0460-B875-EA92-F23E-B31285DDE81D}"/>
              </a:ext>
            </a:extLst>
          </p:cNvPr>
          <p:cNvSpPr>
            <a:spLocks noGrp="1"/>
          </p:cNvSpPr>
          <p:nvPr>
            <p:ph idx="1"/>
          </p:nvPr>
        </p:nvSpPr>
        <p:spPr/>
        <p:txBody>
          <a:bodyPr/>
          <a:lstStyle/>
          <a:p>
            <a:r>
              <a:rPr lang="en-US" dirty="0"/>
              <a:t>Teachers </a:t>
            </a:r>
            <a:r>
              <a:rPr lang="en-US" b="1" dirty="0"/>
              <a:t>design </a:t>
            </a:r>
            <a:r>
              <a:rPr lang="en-US" dirty="0"/>
              <a:t>curriculums, </a:t>
            </a:r>
            <a:r>
              <a:rPr lang="en-US" b="1" dirty="0"/>
              <a:t>Co-teach</a:t>
            </a:r>
            <a:r>
              <a:rPr lang="en-US" dirty="0"/>
              <a:t> with AI, students practice </a:t>
            </a:r>
            <a:r>
              <a:rPr lang="en-US" b="1" dirty="0"/>
              <a:t>self-learning</a:t>
            </a:r>
            <a:r>
              <a:rPr lang="en-US" dirty="0"/>
              <a:t> in a guided and supervised environment (Ideas adopted from Andrej </a:t>
            </a:r>
            <a:r>
              <a:rPr lang="en-US" dirty="0" err="1"/>
              <a:t>Karpathy</a:t>
            </a:r>
            <a:r>
              <a:rPr lang="en-US" dirty="0"/>
              <a:t>)</a:t>
            </a:r>
          </a:p>
          <a:p>
            <a:r>
              <a:rPr lang="en-US" dirty="0"/>
              <a:t>Advantages: real-time feedback, enhanced self-learning capability, low opportunity cost, better experience for introverted students </a:t>
            </a:r>
          </a:p>
        </p:txBody>
      </p:sp>
      <p:pic>
        <p:nvPicPr>
          <p:cNvPr id="5" name="Picture 4" descr="A group of people in a classroom&#10;&#10;Description automatically generated">
            <a:extLst>
              <a:ext uri="{FF2B5EF4-FFF2-40B4-BE49-F238E27FC236}">
                <a16:creationId xmlns:a16="http://schemas.microsoft.com/office/drawing/2014/main" id="{E9699687-667D-0FB3-CB96-55E975C98B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3850" y="4446361"/>
            <a:ext cx="3581400" cy="2046514"/>
          </a:xfrm>
          <a:prstGeom prst="rect">
            <a:avLst/>
          </a:prstGeom>
        </p:spPr>
      </p:pic>
    </p:spTree>
    <p:extLst>
      <p:ext uri="{BB962C8B-B14F-4D97-AF65-F5344CB8AC3E}">
        <p14:creationId xmlns:p14="http://schemas.microsoft.com/office/powerpoint/2010/main" val="2196331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274F7-F1E6-94CF-7AA4-5499AAF9337C}"/>
              </a:ext>
            </a:extLst>
          </p:cNvPr>
          <p:cNvSpPr>
            <a:spLocks noGrp="1"/>
          </p:cNvSpPr>
          <p:nvPr>
            <p:ph type="title"/>
          </p:nvPr>
        </p:nvSpPr>
        <p:spPr/>
        <p:txBody>
          <a:bodyPr/>
          <a:lstStyle/>
          <a:p>
            <a:r>
              <a:rPr lang="en-US" dirty="0"/>
              <a:t>Section III: Case study – Implementation in APCSA</a:t>
            </a:r>
          </a:p>
        </p:txBody>
      </p:sp>
      <p:sp>
        <p:nvSpPr>
          <p:cNvPr id="5" name="Content Placeholder 4">
            <a:extLst>
              <a:ext uri="{FF2B5EF4-FFF2-40B4-BE49-F238E27FC236}">
                <a16:creationId xmlns:a16="http://schemas.microsoft.com/office/drawing/2014/main" id="{5073C600-DD1F-9849-365A-1532A14DBDF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34127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AFF36-DA63-4AAB-3D4C-7E04E958895B}"/>
              </a:ext>
            </a:extLst>
          </p:cNvPr>
          <p:cNvSpPr>
            <a:spLocks noGrp="1"/>
          </p:cNvSpPr>
          <p:nvPr>
            <p:ph type="title"/>
          </p:nvPr>
        </p:nvSpPr>
        <p:spPr/>
        <p:txBody>
          <a:bodyPr/>
          <a:lstStyle/>
          <a:p>
            <a:r>
              <a:rPr lang="en-US" dirty="0"/>
              <a:t>My teaching Philosophy – The age of AI</a:t>
            </a:r>
          </a:p>
        </p:txBody>
      </p:sp>
      <p:sp>
        <p:nvSpPr>
          <p:cNvPr id="3" name="Content Placeholder 2">
            <a:extLst>
              <a:ext uri="{FF2B5EF4-FFF2-40B4-BE49-F238E27FC236}">
                <a16:creationId xmlns:a16="http://schemas.microsoft.com/office/drawing/2014/main" id="{F06C26E2-1762-D397-396F-F5431F1DFDDE}"/>
              </a:ext>
            </a:extLst>
          </p:cNvPr>
          <p:cNvSpPr>
            <a:spLocks noGrp="1"/>
          </p:cNvSpPr>
          <p:nvPr>
            <p:ph idx="1"/>
          </p:nvPr>
        </p:nvSpPr>
        <p:spPr>
          <a:xfrm>
            <a:off x="781050" y="1546224"/>
            <a:ext cx="10515600" cy="5038725"/>
          </a:xfrm>
        </p:spPr>
        <p:txBody>
          <a:bodyPr>
            <a:normAutofit/>
          </a:bodyPr>
          <a:lstStyle/>
          <a:p>
            <a:r>
              <a:rPr lang="en-US" dirty="0"/>
              <a:t>The most important thing to learn in this class is NEVER coding</a:t>
            </a:r>
          </a:p>
          <a:p>
            <a:pPr lvl="1">
              <a:buFontTx/>
              <a:buChar char="-"/>
            </a:pPr>
            <a:r>
              <a:rPr lang="en-US" dirty="0"/>
              <a:t>“The most popular coding language for the future is probably English”</a:t>
            </a:r>
          </a:p>
          <a:p>
            <a:r>
              <a:rPr lang="en-US" dirty="0"/>
              <a:t>Instead, learning </a:t>
            </a:r>
            <a:r>
              <a:rPr lang="en-US" b="1" dirty="0"/>
              <a:t>how to learn </a:t>
            </a:r>
            <a:r>
              <a:rPr lang="en-US" dirty="0"/>
              <a:t>and </a:t>
            </a:r>
            <a:r>
              <a:rPr lang="en-US" b="1" dirty="0"/>
              <a:t>how to use ChatGPT and other AI tools to assist your learning </a:t>
            </a:r>
            <a:r>
              <a:rPr lang="en-US" dirty="0"/>
              <a:t>to me is the MOST important thing in this era</a:t>
            </a:r>
          </a:p>
          <a:p>
            <a:pPr lvl="1">
              <a:buFontTx/>
              <a:buChar char="-"/>
            </a:pPr>
            <a:r>
              <a:rPr lang="en-US" dirty="0"/>
              <a:t>I think </a:t>
            </a:r>
            <a:r>
              <a:rPr lang="en-US" b="1" dirty="0"/>
              <a:t>AI human collaboration </a:t>
            </a:r>
            <a:r>
              <a:rPr lang="en-US" dirty="0"/>
              <a:t>is the inevitable trend for the future, so let’s learn to harness the power of AI in a supervised environment</a:t>
            </a:r>
          </a:p>
          <a:p>
            <a:r>
              <a:rPr lang="en-US" dirty="0"/>
              <a:t>My role in the course is to teach you how to use those tools </a:t>
            </a:r>
            <a:r>
              <a:rPr lang="en-US" b="1" dirty="0"/>
              <a:t>responsibly </a:t>
            </a:r>
            <a:r>
              <a:rPr lang="en-US" dirty="0"/>
              <a:t>for your benefits in the </a:t>
            </a:r>
            <a:r>
              <a:rPr lang="en-US" b="1" dirty="0"/>
              <a:t>long run, </a:t>
            </a:r>
            <a:r>
              <a:rPr lang="en-US" dirty="0"/>
              <a:t> you will acquire most of the knowledge by yourself with the help of </a:t>
            </a:r>
            <a:r>
              <a:rPr lang="en-US" dirty="0" err="1"/>
              <a:t>CodeHS</a:t>
            </a:r>
            <a:r>
              <a:rPr lang="en-US" dirty="0"/>
              <a:t> online videos and your AI friend-ChatGPT/Claude </a:t>
            </a:r>
            <a:endParaRPr lang="en-US" b="1" dirty="0"/>
          </a:p>
        </p:txBody>
      </p:sp>
    </p:spTree>
    <p:extLst>
      <p:ext uri="{BB962C8B-B14F-4D97-AF65-F5344CB8AC3E}">
        <p14:creationId xmlns:p14="http://schemas.microsoft.com/office/powerpoint/2010/main" val="1903430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18B-3E0E-E346-5904-A6A81AE6EC9C}"/>
              </a:ext>
            </a:extLst>
          </p:cNvPr>
          <p:cNvSpPr>
            <a:spLocks noGrp="1"/>
          </p:cNvSpPr>
          <p:nvPr>
            <p:ph type="title"/>
          </p:nvPr>
        </p:nvSpPr>
        <p:spPr/>
        <p:txBody>
          <a:bodyPr/>
          <a:lstStyle/>
          <a:p>
            <a:r>
              <a:rPr lang="en-US" dirty="0"/>
              <a:t>Q &amp; A</a:t>
            </a:r>
          </a:p>
        </p:txBody>
      </p:sp>
      <p:sp>
        <p:nvSpPr>
          <p:cNvPr id="3" name="Content Placeholder 2">
            <a:extLst>
              <a:ext uri="{FF2B5EF4-FFF2-40B4-BE49-F238E27FC236}">
                <a16:creationId xmlns:a16="http://schemas.microsoft.com/office/drawing/2014/main" id="{AEAF028C-4538-1D0E-29DA-0115A261C08B}"/>
              </a:ext>
            </a:extLst>
          </p:cNvPr>
          <p:cNvSpPr>
            <a:spLocks noGrp="1"/>
          </p:cNvSpPr>
          <p:nvPr>
            <p:ph idx="1"/>
          </p:nvPr>
        </p:nvSpPr>
        <p:spPr>
          <a:xfrm>
            <a:off x="749300" y="1571625"/>
            <a:ext cx="10960100" cy="4921250"/>
          </a:xfrm>
        </p:spPr>
        <p:txBody>
          <a:bodyPr>
            <a:normAutofit fontScale="92500" lnSpcReduction="20000"/>
          </a:bodyPr>
          <a:lstStyle/>
          <a:p>
            <a:r>
              <a:rPr lang="en-US" dirty="0"/>
              <a:t>Q: If AI can do all the programming for us, why do we still need to learn this?</a:t>
            </a:r>
          </a:p>
          <a:p>
            <a:r>
              <a:rPr lang="en-US" dirty="0"/>
              <a:t>A: Because you have to know the basic syntax, logic, and some of the data structures in the programming language for you to debug and know what is possible </a:t>
            </a:r>
            <a:r>
              <a:rPr lang="en-US" dirty="0" err="1"/>
              <a:t>v.s</a:t>
            </a:r>
            <a:r>
              <a:rPr lang="en-US" dirty="0"/>
              <a:t>. what is not.</a:t>
            </a:r>
          </a:p>
          <a:p>
            <a:r>
              <a:rPr lang="en-US" dirty="0"/>
              <a:t>Q: Can I make ChatGPT write all my code?</a:t>
            </a:r>
          </a:p>
          <a:p>
            <a:r>
              <a:rPr lang="en-US" dirty="0"/>
              <a:t>A:  Absolutely not. You are </a:t>
            </a:r>
            <a:r>
              <a:rPr lang="en-US" b="1" dirty="0"/>
              <a:t>NOT</a:t>
            </a:r>
            <a:r>
              <a:rPr lang="en-US" dirty="0"/>
              <a:t> allowed to use ChatGPT to write </a:t>
            </a:r>
            <a:r>
              <a:rPr lang="en-US" b="1" dirty="0"/>
              <a:t>any</a:t>
            </a:r>
            <a:r>
              <a:rPr lang="en-US" dirty="0"/>
              <a:t> of your code. This is a perfect example for </a:t>
            </a:r>
            <a:r>
              <a:rPr lang="en-US" b="1" dirty="0"/>
              <a:t>irresponsible use</a:t>
            </a:r>
            <a:r>
              <a:rPr lang="en-US" dirty="0"/>
              <a:t> of AI, and this is exactly why I am still paid to be here.</a:t>
            </a:r>
          </a:p>
          <a:p>
            <a:r>
              <a:rPr lang="en-US" dirty="0"/>
              <a:t>Q: Then how can ChatGPT help me? </a:t>
            </a:r>
          </a:p>
          <a:p>
            <a:r>
              <a:rPr lang="en-US" dirty="0"/>
              <a:t>A: It will mainly help you to understand the WHY &amp; WHAT question</a:t>
            </a:r>
          </a:p>
          <a:p>
            <a:pPr lvl="1"/>
            <a:r>
              <a:rPr lang="en-US" dirty="0"/>
              <a:t>Why do we learn java? </a:t>
            </a:r>
          </a:p>
          <a:p>
            <a:pPr lvl="1"/>
            <a:r>
              <a:rPr lang="en-US" dirty="0"/>
              <a:t>What is Object Oriented Programming? Why do we use objects? Why do we use methods (functions)? Why do we use classes? What is overloading? etc.</a:t>
            </a:r>
          </a:p>
        </p:txBody>
      </p:sp>
    </p:spTree>
    <p:extLst>
      <p:ext uri="{BB962C8B-B14F-4D97-AF65-F5344CB8AC3E}">
        <p14:creationId xmlns:p14="http://schemas.microsoft.com/office/powerpoint/2010/main" val="1408473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cartoon of a person pointing with a pointer stick&#10;&#10;Description automatically generated">
            <a:extLst>
              <a:ext uri="{FF2B5EF4-FFF2-40B4-BE49-F238E27FC236}">
                <a16:creationId xmlns:a16="http://schemas.microsoft.com/office/drawing/2014/main" id="{E81624DD-DEF8-6A6B-D17F-9EF692A06D52}"/>
              </a:ext>
            </a:extLst>
          </p:cNvPr>
          <p:cNvPicPr>
            <a:picLocks noChangeAspect="1"/>
          </p:cNvPicPr>
          <p:nvPr/>
        </p:nvPicPr>
        <p:blipFill>
          <a:blip r:embed="rId3">
            <a:extLst>
              <a:ext uri="{28A0092B-C50C-407E-A947-70E740481C1C}">
                <a14:useLocalDpi xmlns:a14="http://schemas.microsoft.com/office/drawing/2010/main" val="0"/>
              </a:ext>
            </a:extLst>
          </a:blip>
          <a:srcRect l="2708"/>
          <a:stretch/>
        </p:blipFill>
        <p:spPr>
          <a:xfrm>
            <a:off x="8407488" y="4664728"/>
            <a:ext cx="2106712" cy="2044670"/>
          </a:xfrm>
          <a:prstGeom prst="rect">
            <a:avLst/>
          </a:prstGeom>
        </p:spPr>
      </p:pic>
      <p:pic>
        <p:nvPicPr>
          <p:cNvPr id="14" name="Picture 13" descr="A logo with black text&#10;&#10;Description automatically generated">
            <a:extLst>
              <a:ext uri="{FF2B5EF4-FFF2-40B4-BE49-F238E27FC236}">
                <a16:creationId xmlns:a16="http://schemas.microsoft.com/office/drawing/2014/main" id="{750B33A9-85A8-35E9-7AFE-F27C342ACB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9265" y="5321485"/>
            <a:ext cx="1899930" cy="1054114"/>
          </a:xfrm>
          <a:prstGeom prst="rect">
            <a:avLst/>
          </a:prstGeom>
        </p:spPr>
      </p:pic>
      <p:sp>
        <p:nvSpPr>
          <p:cNvPr id="2" name="Title 1">
            <a:extLst>
              <a:ext uri="{FF2B5EF4-FFF2-40B4-BE49-F238E27FC236}">
                <a16:creationId xmlns:a16="http://schemas.microsoft.com/office/drawing/2014/main" id="{1FD63482-1636-6C22-D1A1-EA75863054B0}"/>
              </a:ext>
            </a:extLst>
          </p:cNvPr>
          <p:cNvSpPr>
            <a:spLocks noGrp="1"/>
          </p:cNvSpPr>
          <p:nvPr>
            <p:ph type="title"/>
          </p:nvPr>
        </p:nvSpPr>
        <p:spPr>
          <a:xfrm>
            <a:off x="736600" y="0"/>
            <a:ext cx="10515600" cy="1325563"/>
          </a:xfrm>
        </p:spPr>
        <p:txBody>
          <a:bodyPr/>
          <a:lstStyle/>
          <a:p>
            <a:r>
              <a:rPr lang="en-US" dirty="0"/>
              <a:t>APCSA course curriculum design</a:t>
            </a:r>
          </a:p>
        </p:txBody>
      </p:sp>
      <p:sp>
        <p:nvSpPr>
          <p:cNvPr id="4" name="Content Placeholder 2">
            <a:extLst>
              <a:ext uri="{FF2B5EF4-FFF2-40B4-BE49-F238E27FC236}">
                <a16:creationId xmlns:a16="http://schemas.microsoft.com/office/drawing/2014/main" id="{F84908E3-9E31-0531-B2BE-0B8AD5D50C67}"/>
              </a:ext>
            </a:extLst>
          </p:cNvPr>
          <p:cNvSpPr>
            <a:spLocks noGrp="1"/>
          </p:cNvSpPr>
          <p:nvPr>
            <p:ph idx="1"/>
          </p:nvPr>
        </p:nvSpPr>
        <p:spPr>
          <a:xfrm>
            <a:off x="736600" y="1033967"/>
            <a:ext cx="10515600" cy="4351338"/>
          </a:xfrm>
        </p:spPr>
        <p:txBody>
          <a:bodyPr>
            <a:normAutofit/>
          </a:bodyPr>
          <a:lstStyle/>
          <a:p>
            <a:r>
              <a:rPr lang="en-US" dirty="0"/>
              <a:t>Step 1: Teacher designs curriculum</a:t>
            </a:r>
          </a:p>
          <a:p>
            <a:pPr lvl="1"/>
            <a:r>
              <a:rPr lang="en-US" dirty="0"/>
              <a:t>Homework based on </a:t>
            </a:r>
            <a:r>
              <a:rPr lang="en-US" dirty="0" err="1"/>
              <a:t>CodeHS</a:t>
            </a:r>
            <a:r>
              <a:rPr lang="en-US" dirty="0"/>
              <a:t> online learning platform</a:t>
            </a:r>
          </a:p>
          <a:p>
            <a:pPr lvl="1"/>
            <a:r>
              <a:rPr lang="en-US" dirty="0"/>
              <a:t>Mock test and test after each unit to access students’ knowledge</a:t>
            </a:r>
          </a:p>
          <a:p>
            <a:r>
              <a:rPr lang="en-US" dirty="0"/>
              <a:t>Step 2: Teacher Co-teach with AI</a:t>
            </a:r>
          </a:p>
          <a:p>
            <a:pPr lvl="1"/>
            <a:r>
              <a:rPr lang="en-US" dirty="0"/>
              <a:t>Students learn by watching online videos, discussing with ChatGPT, taking online quizzes, and doing homework to practice coding and debugging skills</a:t>
            </a:r>
          </a:p>
          <a:p>
            <a:r>
              <a:rPr lang="en-US" dirty="0"/>
              <a:t>Step 3: Teacher Intervention only when needed</a:t>
            </a:r>
          </a:p>
          <a:p>
            <a:pPr lvl="1"/>
            <a:r>
              <a:rPr lang="en-US" dirty="0"/>
              <a:t>Identify common problems and concepts most student struggle with, then do group lecture</a:t>
            </a:r>
          </a:p>
        </p:txBody>
      </p:sp>
      <p:pic>
        <p:nvPicPr>
          <p:cNvPr id="8" name="Picture 7" descr="A cartoon of a child writing on a piece of paper&#10;&#10;Description automatically generated">
            <a:extLst>
              <a:ext uri="{FF2B5EF4-FFF2-40B4-BE49-F238E27FC236}">
                <a16:creationId xmlns:a16="http://schemas.microsoft.com/office/drawing/2014/main" id="{7C03B276-7C8E-6F4D-1851-1EAE669651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188" y="5022026"/>
            <a:ext cx="1592628" cy="1597850"/>
          </a:xfrm>
          <a:prstGeom prst="rect">
            <a:avLst/>
          </a:prstGeom>
        </p:spPr>
      </p:pic>
      <p:pic>
        <p:nvPicPr>
          <p:cNvPr id="10" name="Picture 9" descr="A logo with a blue rectangle and grey text&#10;&#10;Description automatically generated">
            <a:extLst>
              <a:ext uri="{FF2B5EF4-FFF2-40B4-BE49-F238E27FC236}">
                <a16:creationId xmlns:a16="http://schemas.microsoft.com/office/drawing/2014/main" id="{74556CB8-D34A-88F3-A7D5-E8DD70E9EE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29228" y="5430426"/>
            <a:ext cx="1977552" cy="781050"/>
          </a:xfrm>
          <a:prstGeom prst="rect">
            <a:avLst/>
          </a:prstGeom>
        </p:spPr>
      </p:pic>
      <p:pic>
        <p:nvPicPr>
          <p:cNvPr id="18" name="Picture 17" descr="A cartoon of a child raising his hand&#10;&#10;Description automatically generated">
            <a:extLst>
              <a:ext uri="{FF2B5EF4-FFF2-40B4-BE49-F238E27FC236}">
                <a16:creationId xmlns:a16="http://schemas.microsoft.com/office/drawing/2014/main" id="{2702BA0E-2210-450B-773A-308C1A0BFE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01128" y="5057867"/>
            <a:ext cx="1526167" cy="1526167"/>
          </a:xfrm>
          <a:prstGeom prst="rect">
            <a:avLst/>
          </a:prstGeom>
        </p:spPr>
      </p:pic>
    </p:spTree>
    <p:extLst>
      <p:ext uri="{BB962C8B-B14F-4D97-AF65-F5344CB8AC3E}">
        <p14:creationId xmlns:p14="http://schemas.microsoft.com/office/powerpoint/2010/main" val="813917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fade">
                                      <p:cBhvr>
                                        <p:cTn id="29" dur="500"/>
                                        <p:tgtEl>
                                          <p:spTgt spid="4">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FE554-7F00-7A1A-8C8E-F1A183F2D24D}"/>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AD80EDB2-7AEA-A829-A405-CE51C8203B17}"/>
              </a:ext>
            </a:extLst>
          </p:cNvPr>
          <p:cNvSpPr>
            <a:spLocks noGrp="1"/>
          </p:cNvSpPr>
          <p:nvPr>
            <p:ph idx="1"/>
          </p:nvPr>
        </p:nvSpPr>
        <p:spPr>
          <a:xfrm>
            <a:off x="838200" y="1690688"/>
            <a:ext cx="10515600" cy="4351338"/>
          </a:xfrm>
        </p:spPr>
        <p:txBody>
          <a:bodyPr/>
          <a:lstStyle/>
          <a:p>
            <a:r>
              <a:rPr lang="en-US" dirty="0"/>
              <a:t>Definition of AI</a:t>
            </a:r>
          </a:p>
          <a:p>
            <a:r>
              <a:rPr lang="en-US" dirty="0"/>
              <a:t>Motivations for AI + Education</a:t>
            </a:r>
          </a:p>
          <a:p>
            <a:r>
              <a:rPr lang="en-US" dirty="0"/>
              <a:t>Case Study – </a:t>
            </a:r>
            <a:r>
              <a:rPr lang="en-US" altLang="zh-CN" dirty="0"/>
              <a:t>I</a:t>
            </a:r>
            <a:r>
              <a:rPr lang="en-US" dirty="0"/>
              <a:t>mplementation in APCSA</a:t>
            </a:r>
          </a:p>
          <a:p>
            <a:r>
              <a:rPr lang="en-US" dirty="0"/>
              <a:t>Challenges:</a:t>
            </a:r>
          </a:p>
          <a:p>
            <a:pPr lvl="1"/>
            <a:r>
              <a:rPr lang="en-US" dirty="0"/>
              <a:t>Responsible Use</a:t>
            </a:r>
          </a:p>
          <a:p>
            <a:r>
              <a:rPr lang="en-US" dirty="0"/>
              <a:t>Tips for using C</a:t>
            </a:r>
            <a:r>
              <a:rPr lang="en-US" altLang="zh-CN" dirty="0"/>
              <a:t>hatGPT</a:t>
            </a:r>
            <a:endParaRPr lang="en-US" dirty="0"/>
          </a:p>
          <a:p>
            <a:pPr marL="457200" lvl="1" indent="0">
              <a:buNone/>
            </a:pPr>
            <a:endParaRPr lang="en-US" dirty="0"/>
          </a:p>
        </p:txBody>
      </p:sp>
    </p:spTree>
    <p:extLst>
      <p:ext uri="{BB962C8B-B14F-4D97-AF65-F5344CB8AC3E}">
        <p14:creationId xmlns:p14="http://schemas.microsoft.com/office/powerpoint/2010/main" val="2938864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e chart with numbers and text&#10;&#10;Description automatically generated">
            <a:extLst>
              <a:ext uri="{FF2B5EF4-FFF2-40B4-BE49-F238E27FC236}">
                <a16:creationId xmlns:a16="http://schemas.microsoft.com/office/drawing/2014/main" id="{B2378C02-A344-A493-7EFB-3EFB2F3A93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2677" y="3369241"/>
            <a:ext cx="5894400" cy="2942659"/>
          </a:xfrm>
          <a:prstGeom prst="rect">
            <a:avLst/>
          </a:prstGeom>
        </p:spPr>
      </p:pic>
      <p:sp>
        <p:nvSpPr>
          <p:cNvPr id="2" name="Title 1">
            <a:extLst>
              <a:ext uri="{FF2B5EF4-FFF2-40B4-BE49-F238E27FC236}">
                <a16:creationId xmlns:a16="http://schemas.microsoft.com/office/drawing/2014/main" id="{1076C7E1-9269-BA15-B208-6782C20B6D6A}"/>
              </a:ext>
            </a:extLst>
          </p:cNvPr>
          <p:cNvSpPr>
            <a:spLocks noGrp="1"/>
          </p:cNvSpPr>
          <p:nvPr>
            <p:ph type="title"/>
          </p:nvPr>
        </p:nvSpPr>
        <p:spPr/>
        <p:txBody>
          <a:bodyPr/>
          <a:lstStyle/>
          <a:p>
            <a:r>
              <a:rPr lang="en-US" dirty="0"/>
              <a:t>APCSA Survey Results (n=14) </a:t>
            </a:r>
          </a:p>
        </p:txBody>
      </p:sp>
      <p:sp>
        <p:nvSpPr>
          <p:cNvPr id="3" name="Content Placeholder 2">
            <a:extLst>
              <a:ext uri="{FF2B5EF4-FFF2-40B4-BE49-F238E27FC236}">
                <a16:creationId xmlns:a16="http://schemas.microsoft.com/office/drawing/2014/main" id="{F095CB99-F17F-3D62-3CE4-1708C43C2BDC}"/>
              </a:ext>
            </a:extLst>
          </p:cNvPr>
          <p:cNvSpPr>
            <a:spLocks noGrp="1"/>
          </p:cNvSpPr>
          <p:nvPr>
            <p:ph idx="1"/>
          </p:nvPr>
        </p:nvSpPr>
        <p:spPr/>
        <p:txBody>
          <a:bodyPr/>
          <a:lstStyle/>
          <a:p>
            <a:r>
              <a:rPr lang="en-US" dirty="0"/>
              <a:t>Q1: Have you ever used ChatGPT or any other generative AI tools?</a:t>
            </a:r>
          </a:p>
          <a:p>
            <a:r>
              <a:rPr lang="en-US" dirty="0"/>
              <a:t>Q2: How often do you use ChatGPT in this class?</a:t>
            </a:r>
          </a:p>
        </p:txBody>
      </p:sp>
      <p:pic>
        <p:nvPicPr>
          <p:cNvPr id="5" name="Picture 4" descr="A blue pie chart with a number of percentages&#10;&#10;Description automatically generated">
            <a:extLst>
              <a:ext uri="{FF2B5EF4-FFF2-40B4-BE49-F238E27FC236}">
                <a16:creationId xmlns:a16="http://schemas.microsoft.com/office/drawing/2014/main" id="{1A4EAE0F-518F-1D23-A9A7-CEABF4589D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1400" y="3090863"/>
            <a:ext cx="3048000" cy="3086100"/>
          </a:xfrm>
          <a:prstGeom prst="rect">
            <a:avLst/>
          </a:prstGeom>
        </p:spPr>
      </p:pic>
    </p:spTree>
    <p:extLst>
      <p:ext uri="{BB962C8B-B14F-4D97-AF65-F5344CB8AC3E}">
        <p14:creationId xmlns:p14="http://schemas.microsoft.com/office/powerpoint/2010/main" val="200566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B5E7A9-2D43-EB47-D3F1-AEB23DF69A59}"/>
              </a:ext>
            </a:extLst>
          </p:cNvPr>
          <p:cNvSpPr>
            <a:spLocks noGrp="1"/>
          </p:cNvSpPr>
          <p:nvPr>
            <p:ph idx="1"/>
          </p:nvPr>
        </p:nvSpPr>
        <p:spPr>
          <a:xfrm>
            <a:off x="838200" y="530736"/>
            <a:ext cx="10515600" cy="5646227"/>
          </a:xfrm>
        </p:spPr>
        <p:txBody>
          <a:bodyPr/>
          <a:lstStyle/>
          <a:p>
            <a:r>
              <a:rPr lang="en-US" dirty="0"/>
              <a:t>Q3: What should we change about our current class style, which is mostly self-learning, periodically do a group lecture to summarize?</a:t>
            </a:r>
          </a:p>
          <a:p>
            <a:pPr lvl="1"/>
            <a:r>
              <a:rPr lang="en-US" dirty="0"/>
              <a:t>Results are mixed: roughly 50% students like it, and 50% would like me to reduce self-learning and do more lecturing</a:t>
            </a:r>
          </a:p>
          <a:p>
            <a:pPr lvl="1"/>
            <a:r>
              <a:rPr lang="en-US" dirty="0"/>
              <a:t>But NOBODY hated it</a:t>
            </a:r>
          </a:p>
        </p:txBody>
      </p:sp>
      <p:sp>
        <p:nvSpPr>
          <p:cNvPr id="7" name="TextBox 6">
            <a:extLst>
              <a:ext uri="{FF2B5EF4-FFF2-40B4-BE49-F238E27FC236}">
                <a16:creationId xmlns:a16="http://schemas.microsoft.com/office/drawing/2014/main" id="{EFE0A581-361A-0775-B122-2B18FB75FC8C}"/>
              </a:ext>
            </a:extLst>
          </p:cNvPr>
          <p:cNvSpPr txBox="1"/>
          <p:nvPr/>
        </p:nvSpPr>
        <p:spPr>
          <a:xfrm>
            <a:off x="735813" y="5220040"/>
            <a:ext cx="4136723" cy="1477328"/>
          </a:xfrm>
          <a:prstGeom prst="rect">
            <a:avLst/>
          </a:prstGeom>
          <a:noFill/>
        </p:spPr>
        <p:txBody>
          <a:bodyPr wrap="square" rtlCol="0">
            <a:spAutoFit/>
          </a:bodyPr>
          <a:lstStyle/>
          <a:p>
            <a:r>
              <a:rPr lang="en-US" dirty="0"/>
              <a:t>I prefer to have more lectures and summaries. Especially, when we are starting with a new topic or unit. It just make me feel more comfortable starting a new unit with help.</a:t>
            </a:r>
          </a:p>
        </p:txBody>
      </p:sp>
      <p:sp>
        <p:nvSpPr>
          <p:cNvPr id="8" name="TextBox 7">
            <a:extLst>
              <a:ext uri="{FF2B5EF4-FFF2-40B4-BE49-F238E27FC236}">
                <a16:creationId xmlns:a16="http://schemas.microsoft.com/office/drawing/2014/main" id="{89C5E6DF-2EF6-3BCB-7538-E5684B3D6B40}"/>
              </a:ext>
            </a:extLst>
          </p:cNvPr>
          <p:cNvSpPr txBox="1"/>
          <p:nvPr/>
        </p:nvSpPr>
        <p:spPr>
          <a:xfrm>
            <a:off x="6912843" y="3922199"/>
            <a:ext cx="4937091" cy="2585323"/>
          </a:xfrm>
          <a:prstGeom prst="rect">
            <a:avLst/>
          </a:prstGeom>
          <a:noFill/>
        </p:spPr>
        <p:txBody>
          <a:bodyPr wrap="square" rtlCol="0">
            <a:spAutoFit/>
          </a:bodyPr>
          <a:lstStyle/>
          <a:p>
            <a:r>
              <a:rPr lang="en-US" dirty="0"/>
              <a:t>I think this class style works quite well for me, as a starter in computer science. The </a:t>
            </a:r>
            <a:r>
              <a:rPr lang="en-US" dirty="0" err="1"/>
              <a:t>CodeHS</a:t>
            </a:r>
            <a:r>
              <a:rPr lang="en-US" dirty="0"/>
              <a:t> website is a wonderful tool and I learned better by getting my hands on writing the code instead of getting lectures all the time. And the summary is also helpful for me to have a clearer picture of what I have learned. I think it can be even more helpful if we can have a mind-map type summary for the summarizing lecture.</a:t>
            </a:r>
          </a:p>
        </p:txBody>
      </p:sp>
      <p:sp>
        <p:nvSpPr>
          <p:cNvPr id="10" name="TextBox 9">
            <a:extLst>
              <a:ext uri="{FF2B5EF4-FFF2-40B4-BE49-F238E27FC236}">
                <a16:creationId xmlns:a16="http://schemas.microsoft.com/office/drawing/2014/main" id="{55974FFC-6170-DB7A-6DF9-095372A92882}"/>
              </a:ext>
            </a:extLst>
          </p:cNvPr>
          <p:cNvSpPr txBox="1"/>
          <p:nvPr/>
        </p:nvSpPr>
        <p:spPr>
          <a:xfrm>
            <a:off x="735813" y="3927379"/>
            <a:ext cx="2301530" cy="369332"/>
          </a:xfrm>
          <a:prstGeom prst="rect">
            <a:avLst/>
          </a:prstGeom>
          <a:noFill/>
        </p:spPr>
        <p:txBody>
          <a:bodyPr wrap="square">
            <a:spAutoFit/>
          </a:bodyPr>
          <a:lstStyle/>
          <a:p>
            <a:r>
              <a:rPr lang="en-US" dirty="0"/>
              <a:t>Doing more lecture</a:t>
            </a:r>
          </a:p>
        </p:txBody>
      </p:sp>
      <p:sp>
        <p:nvSpPr>
          <p:cNvPr id="12" name="TextBox 11">
            <a:extLst>
              <a:ext uri="{FF2B5EF4-FFF2-40B4-BE49-F238E27FC236}">
                <a16:creationId xmlns:a16="http://schemas.microsoft.com/office/drawing/2014/main" id="{307915AB-757D-C7C2-54F7-8A40A1E1A6D0}"/>
              </a:ext>
            </a:extLst>
          </p:cNvPr>
          <p:cNvSpPr txBox="1"/>
          <p:nvPr/>
        </p:nvSpPr>
        <p:spPr>
          <a:xfrm>
            <a:off x="589884" y="4483692"/>
            <a:ext cx="6097064" cy="646331"/>
          </a:xfrm>
          <a:prstGeom prst="rect">
            <a:avLst/>
          </a:prstGeom>
          <a:noFill/>
        </p:spPr>
        <p:txBody>
          <a:bodyPr wrap="square">
            <a:spAutoFit/>
          </a:bodyPr>
          <a:lstStyle/>
          <a:p>
            <a:r>
              <a:rPr lang="zh-CN" altLang="en-US" dirty="0"/>
              <a:t>感觉现在这样就挺好的</a:t>
            </a:r>
            <a:r>
              <a:rPr lang="en-US" altLang="zh-CN" dirty="0"/>
              <a:t>, </a:t>
            </a:r>
            <a:r>
              <a:rPr lang="zh-CN" altLang="en-US" dirty="0"/>
              <a:t>但同时感觉需要在课下需要的时间太多了，很难说。感觉现在这样学的还挺扎实的</a:t>
            </a:r>
            <a:endParaRPr lang="en-US" dirty="0"/>
          </a:p>
        </p:txBody>
      </p:sp>
    </p:spTree>
    <p:extLst>
      <p:ext uri="{BB962C8B-B14F-4D97-AF65-F5344CB8AC3E}">
        <p14:creationId xmlns:p14="http://schemas.microsoft.com/office/powerpoint/2010/main" val="3708592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04A2B-A5A2-8935-1842-182DA8DB40DB}"/>
              </a:ext>
            </a:extLst>
          </p:cNvPr>
          <p:cNvSpPr>
            <a:spLocks noGrp="1"/>
          </p:cNvSpPr>
          <p:nvPr>
            <p:ph type="title"/>
          </p:nvPr>
        </p:nvSpPr>
        <p:spPr/>
        <p:txBody>
          <a:bodyPr/>
          <a:lstStyle/>
          <a:p>
            <a:r>
              <a:rPr lang="en-US" dirty="0"/>
              <a:t>Section IV: Challenges</a:t>
            </a:r>
          </a:p>
        </p:txBody>
      </p:sp>
      <p:sp>
        <p:nvSpPr>
          <p:cNvPr id="3" name="Content Placeholder 2">
            <a:extLst>
              <a:ext uri="{FF2B5EF4-FFF2-40B4-BE49-F238E27FC236}">
                <a16:creationId xmlns:a16="http://schemas.microsoft.com/office/drawing/2014/main" id="{CB26EE1A-DB42-6FD9-3567-CE1D86BD79E7}"/>
              </a:ext>
            </a:extLst>
          </p:cNvPr>
          <p:cNvSpPr>
            <a:spLocks noGrp="1"/>
          </p:cNvSpPr>
          <p:nvPr>
            <p:ph idx="1"/>
          </p:nvPr>
        </p:nvSpPr>
        <p:spPr>
          <a:xfrm>
            <a:off x="838199" y="1825625"/>
            <a:ext cx="11093761" cy="4351338"/>
          </a:xfrm>
        </p:spPr>
        <p:txBody>
          <a:bodyPr/>
          <a:lstStyle/>
          <a:p>
            <a:r>
              <a:rPr lang="en-US" b="1" dirty="0"/>
              <a:t>Responsible use</a:t>
            </a:r>
          </a:p>
          <a:p>
            <a:pPr lvl="1"/>
            <a:r>
              <a:rPr lang="en-US" dirty="0"/>
              <a:t>Two students used ChatGPT  in APCSA to generate code, resulting a 0 in that homework</a:t>
            </a:r>
          </a:p>
          <a:p>
            <a:pPr lvl="1"/>
            <a:r>
              <a:rPr lang="en-US" b="1" dirty="0"/>
              <a:t>GPT/AI detection tools are unreliable</a:t>
            </a:r>
            <a:r>
              <a:rPr lang="en-US" dirty="0"/>
              <a:t>, and cannot be used as evidence against the student</a:t>
            </a:r>
          </a:p>
          <a:p>
            <a:pPr lvl="1"/>
            <a:endParaRPr lang="en-US" b="1" dirty="0"/>
          </a:p>
          <a:p>
            <a:pPr lvl="1"/>
            <a:endParaRPr lang="en-US" b="1" dirty="0"/>
          </a:p>
        </p:txBody>
      </p:sp>
      <p:pic>
        <p:nvPicPr>
          <p:cNvPr id="5" name="Content Placeholder 4" descr="Cartoon of a genie with three monkeys&#10;&#10;Description automatically generated">
            <a:extLst>
              <a:ext uri="{FF2B5EF4-FFF2-40B4-BE49-F238E27FC236}">
                <a16:creationId xmlns:a16="http://schemas.microsoft.com/office/drawing/2014/main" id="{E1EECA69-AC5E-7E1B-530E-A26A71FEEF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8299" y="172650"/>
            <a:ext cx="3104614" cy="1950916"/>
          </a:xfrm>
          <a:prstGeom prst="rect">
            <a:avLst/>
          </a:prstGeom>
        </p:spPr>
      </p:pic>
      <p:pic>
        <p:nvPicPr>
          <p:cNvPr id="6" name="Picture 5" descr="A close-up of a text&#10;&#10;Description automatically generated">
            <a:extLst>
              <a:ext uri="{FF2B5EF4-FFF2-40B4-BE49-F238E27FC236}">
                <a16:creationId xmlns:a16="http://schemas.microsoft.com/office/drawing/2014/main" id="{A480487B-A49A-1852-3DA7-05E6025DEB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0741" y="3755167"/>
            <a:ext cx="5028034" cy="2421796"/>
          </a:xfrm>
          <a:prstGeom prst="rect">
            <a:avLst/>
          </a:prstGeom>
        </p:spPr>
      </p:pic>
    </p:spTree>
    <p:extLst>
      <p:ext uri="{BB962C8B-B14F-4D97-AF65-F5344CB8AC3E}">
        <p14:creationId xmlns:p14="http://schemas.microsoft.com/office/powerpoint/2010/main" val="1896921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76F41-D8C7-4F91-ED12-308AA94D4655}"/>
              </a:ext>
            </a:extLst>
          </p:cNvPr>
          <p:cNvSpPr>
            <a:spLocks noGrp="1"/>
          </p:cNvSpPr>
          <p:nvPr>
            <p:ph type="title"/>
          </p:nvPr>
        </p:nvSpPr>
        <p:spPr/>
        <p:txBody>
          <a:bodyPr/>
          <a:lstStyle/>
          <a:p>
            <a:r>
              <a:rPr lang="en-US" dirty="0"/>
              <a:t>Unofficial guidelines for incorporating ChatGPT in classes</a:t>
            </a:r>
          </a:p>
        </p:txBody>
      </p:sp>
      <p:sp>
        <p:nvSpPr>
          <p:cNvPr id="3" name="Content Placeholder 2">
            <a:extLst>
              <a:ext uri="{FF2B5EF4-FFF2-40B4-BE49-F238E27FC236}">
                <a16:creationId xmlns:a16="http://schemas.microsoft.com/office/drawing/2014/main" id="{187512B3-5F5D-A8F4-4C76-6C8558AD1662}"/>
              </a:ext>
            </a:extLst>
          </p:cNvPr>
          <p:cNvSpPr>
            <a:spLocks noGrp="1"/>
          </p:cNvSpPr>
          <p:nvPr>
            <p:ph idx="1"/>
          </p:nvPr>
        </p:nvSpPr>
        <p:spPr/>
        <p:txBody>
          <a:bodyPr/>
          <a:lstStyle/>
          <a:p>
            <a:r>
              <a:rPr lang="en-US" dirty="0"/>
              <a:t>Set clear boundaries</a:t>
            </a:r>
          </a:p>
          <a:p>
            <a:pPr lvl="1"/>
            <a:r>
              <a:rPr lang="en-US" dirty="0"/>
              <a:t>APCSA: You are </a:t>
            </a:r>
            <a:r>
              <a:rPr lang="en-US" b="1" dirty="0"/>
              <a:t>NOT</a:t>
            </a:r>
            <a:r>
              <a:rPr lang="en-US" dirty="0"/>
              <a:t> allowed to use ChatGPT with </a:t>
            </a:r>
            <a:r>
              <a:rPr lang="en-US" b="1" dirty="0"/>
              <a:t>any</a:t>
            </a:r>
            <a:r>
              <a:rPr lang="en-US" dirty="0"/>
              <a:t> code related activity, including but not limited to </a:t>
            </a:r>
            <a:r>
              <a:rPr lang="en-US" b="1" dirty="0"/>
              <a:t>writing</a:t>
            </a:r>
            <a:r>
              <a:rPr lang="en-US" dirty="0"/>
              <a:t> and </a:t>
            </a:r>
            <a:r>
              <a:rPr lang="en-US" b="1" dirty="0"/>
              <a:t>debugging</a:t>
            </a:r>
            <a:r>
              <a:rPr lang="en-US" dirty="0"/>
              <a:t> </a:t>
            </a:r>
          </a:p>
          <a:p>
            <a:r>
              <a:rPr lang="en-US" dirty="0"/>
              <a:t>Carefully design the assignment/project</a:t>
            </a:r>
          </a:p>
          <a:p>
            <a:pPr lvl="1"/>
            <a:r>
              <a:rPr lang="en-US" dirty="0"/>
              <a:t>The assignment should focus on </a:t>
            </a:r>
            <a:r>
              <a:rPr lang="en-US" dirty="0" err="1"/>
              <a:t>AI+Human</a:t>
            </a:r>
            <a:r>
              <a:rPr lang="en-US" dirty="0"/>
              <a:t> collaboration instead of solely AI generation</a:t>
            </a:r>
          </a:p>
          <a:p>
            <a:r>
              <a:rPr lang="en-US" dirty="0"/>
              <a:t>“Do not put the button for nuclear bomb into a toddler's hand”</a:t>
            </a:r>
          </a:p>
          <a:p>
            <a:pPr lvl="1"/>
            <a:r>
              <a:rPr lang="en-US" dirty="0"/>
              <a:t>Start with a selective group of people, definitely not 9</a:t>
            </a:r>
            <a:r>
              <a:rPr lang="en-US" baseline="30000" dirty="0"/>
              <a:t>th</a:t>
            </a:r>
            <a:r>
              <a:rPr lang="en-US" dirty="0"/>
              <a:t> graders</a:t>
            </a:r>
          </a:p>
          <a:p>
            <a:pPr lvl="1"/>
            <a:endParaRPr lang="en-US" dirty="0"/>
          </a:p>
        </p:txBody>
      </p:sp>
      <p:pic>
        <p:nvPicPr>
          <p:cNvPr id="5" name="Picture 4" descr="A yellow diamond shaped sign&#10;&#10;Description automatically generated">
            <a:extLst>
              <a:ext uri="{FF2B5EF4-FFF2-40B4-BE49-F238E27FC236}">
                <a16:creationId xmlns:a16="http://schemas.microsoft.com/office/drawing/2014/main" id="{9550E6D5-E102-D23F-2039-A2CC8F535C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5556" y="5128313"/>
            <a:ext cx="1667840" cy="1667840"/>
          </a:xfrm>
          <a:prstGeom prst="rect">
            <a:avLst/>
          </a:prstGeom>
        </p:spPr>
      </p:pic>
      <p:pic>
        <p:nvPicPr>
          <p:cNvPr id="6" name="Picture 5" descr="A yellow diamond shaped sign&#10;&#10;Description automatically generated">
            <a:extLst>
              <a:ext uri="{FF2B5EF4-FFF2-40B4-BE49-F238E27FC236}">
                <a16:creationId xmlns:a16="http://schemas.microsoft.com/office/drawing/2014/main" id="{2CD78B67-47A3-04EE-30D2-7FD8C32A7D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4299" y="5128313"/>
            <a:ext cx="1667840" cy="1667840"/>
          </a:xfrm>
          <a:prstGeom prst="rect">
            <a:avLst/>
          </a:prstGeom>
        </p:spPr>
      </p:pic>
      <p:pic>
        <p:nvPicPr>
          <p:cNvPr id="7" name="Picture 6" descr="A yellow diamond shaped sign&#10;&#10;Description automatically generated">
            <a:extLst>
              <a:ext uri="{FF2B5EF4-FFF2-40B4-BE49-F238E27FC236}">
                <a16:creationId xmlns:a16="http://schemas.microsoft.com/office/drawing/2014/main" id="{0C2B0524-098B-973D-7B9B-0E7CF89615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1210" y="5083003"/>
            <a:ext cx="1667840" cy="1667840"/>
          </a:xfrm>
          <a:prstGeom prst="rect">
            <a:avLst/>
          </a:prstGeom>
        </p:spPr>
      </p:pic>
    </p:spTree>
    <p:extLst>
      <p:ext uri="{BB962C8B-B14F-4D97-AF65-F5344CB8AC3E}">
        <p14:creationId xmlns:p14="http://schemas.microsoft.com/office/powerpoint/2010/main" val="4080226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2A0D4-A9E0-A5BD-130C-F4F1BF694CE0}"/>
              </a:ext>
            </a:extLst>
          </p:cNvPr>
          <p:cNvSpPr>
            <a:spLocks noGrp="1"/>
          </p:cNvSpPr>
          <p:nvPr>
            <p:ph type="title"/>
          </p:nvPr>
        </p:nvSpPr>
        <p:spPr/>
        <p:txBody>
          <a:bodyPr/>
          <a:lstStyle/>
          <a:p>
            <a:r>
              <a:rPr lang="en-US" altLang="zh-CN" dirty="0"/>
              <a:t>Section V: Tips for using ChatGPT</a:t>
            </a:r>
            <a:endParaRPr lang="en-US" dirty="0"/>
          </a:p>
        </p:txBody>
      </p:sp>
      <p:sp>
        <p:nvSpPr>
          <p:cNvPr id="3" name="Content Placeholder 2">
            <a:extLst>
              <a:ext uri="{FF2B5EF4-FFF2-40B4-BE49-F238E27FC236}">
                <a16:creationId xmlns:a16="http://schemas.microsoft.com/office/drawing/2014/main" id="{60617FF3-DD0B-AB5C-E85D-1CBCDC5BB61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814372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26431-A85D-39DA-6618-557F8020860F}"/>
              </a:ext>
            </a:extLst>
          </p:cNvPr>
          <p:cNvSpPr>
            <a:spLocks noGrp="1"/>
          </p:cNvSpPr>
          <p:nvPr>
            <p:ph type="title"/>
          </p:nvPr>
        </p:nvSpPr>
        <p:spPr/>
        <p:txBody>
          <a:bodyPr/>
          <a:lstStyle/>
          <a:p>
            <a:r>
              <a:rPr lang="en-US" dirty="0"/>
              <a:t>Examples– Role Playing (Ideas inspired by Sal Khan)</a:t>
            </a:r>
          </a:p>
        </p:txBody>
      </p:sp>
      <p:sp>
        <p:nvSpPr>
          <p:cNvPr id="3" name="Content Placeholder 2">
            <a:extLst>
              <a:ext uri="{FF2B5EF4-FFF2-40B4-BE49-F238E27FC236}">
                <a16:creationId xmlns:a16="http://schemas.microsoft.com/office/drawing/2014/main" id="{AE4A2F53-63B0-EBC8-3C50-99FA680BC5AF}"/>
              </a:ext>
            </a:extLst>
          </p:cNvPr>
          <p:cNvSpPr>
            <a:spLocks noGrp="1"/>
          </p:cNvSpPr>
          <p:nvPr>
            <p:ph idx="1"/>
          </p:nvPr>
        </p:nvSpPr>
        <p:spPr>
          <a:xfrm>
            <a:off x="838200" y="1825624"/>
            <a:ext cx="10515600" cy="4722247"/>
          </a:xfrm>
        </p:spPr>
        <p:txBody>
          <a:bodyPr>
            <a:normAutofit lnSpcReduction="10000"/>
          </a:bodyPr>
          <a:lstStyle/>
          <a:p>
            <a:r>
              <a:rPr lang="en-US" dirty="0">
                <a:latin typeface="宋体" panose="02010600030101010101" pitchFamily="2" charset="-122"/>
                <a:ea typeface="宋体" panose="02010600030101010101" pitchFamily="2" charset="-122"/>
              </a:rPr>
              <a:t>Me: </a:t>
            </a:r>
            <a:r>
              <a:rPr lang="zh-CN" altLang="en-US" dirty="0">
                <a:latin typeface="宋体" panose="02010600030101010101" pitchFamily="2" charset="-122"/>
                <a:ea typeface="宋体" panose="02010600030101010101" pitchFamily="2" charset="-122"/>
              </a:rPr>
              <a:t>你现在是唐朝最伟大的诗人李白</a:t>
            </a:r>
            <a:endParaRPr lang="en-US" altLang="zh-CN" dirty="0">
              <a:latin typeface="宋体" panose="02010600030101010101" pitchFamily="2" charset="-122"/>
              <a:ea typeface="宋体" panose="02010600030101010101" pitchFamily="2" charset="-122"/>
            </a:endParaRPr>
          </a:p>
          <a:p>
            <a:r>
              <a:rPr lang="en-US" dirty="0">
                <a:latin typeface="宋体" panose="02010600030101010101" pitchFamily="2" charset="-122"/>
                <a:ea typeface="宋体" panose="02010600030101010101" pitchFamily="2" charset="-122"/>
              </a:rPr>
              <a:t>ChatGPT: </a:t>
            </a:r>
            <a:r>
              <a:rPr lang="zh-CN" altLang="en-US" dirty="0">
                <a:latin typeface="宋体" panose="02010600030101010101" pitchFamily="2" charset="-122"/>
                <a:ea typeface="宋体" panose="02010600030101010101" pitchFamily="2" charset="-122"/>
              </a:rPr>
              <a:t>“我本楚狂人，凤歌笑孔丘。”我是李白，字太白，号青莲居士，生于盛唐，游历四方，仗剑行诗，豪情万丈，吟诵江山美景与心中壮志。世人称我为“诗仙”，常醉酒高歌，作诗无数。你找我，有何雅事相商？</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Me: </a:t>
            </a:r>
            <a:r>
              <a:rPr lang="zh-CN" altLang="en-US" dirty="0">
                <a:latin typeface="宋体" panose="02010600030101010101" pitchFamily="2" charset="-122"/>
                <a:ea typeface="宋体" panose="02010600030101010101" pitchFamily="2" charset="-122"/>
              </a:rPr>
              <a:t>为什么你写的诗大多这么豪放</a:t>
            </a:r>
            <a:endParaRPr lang="en-US" altLang="zh-CN" dirty="0">
              <a:latin typeface="宋体" panose="02010600030101010101" pitchFamily="2" charset="-122"/>
              <a:ea typeface="宋体" panose="02010600030101010101" pitchFamily="2" charset="-122"/>
            </a:endParaRPr>
          </a:p>
          <a:p>
            <a:r>
              <a:rPr lang="en-US" dirty="0">
                <a:latin typeface="宋体" panose="02010600030101010101" pitchFamily="2" charset="-122"/>
                <a:ea typeface="宋体" panose="02010600030101010101" pitchFamily="2" charset="-122"/>
              </a:rPr>
              <a:t>ChatGPT: </a:t>
            </a:r>
            <a:r>
              <a:rPr lang="zh-CN" altLang="en-US" dirty="0">
                <a:latin typeface="宋体" panose="02010600030101010101" pitchFamily="2" charset="-122"/>
                <a:ea typeface="宋体" panose="02010600030101010101" pitchFamily="2" charset="-122"/>
              </a:rPr>
              <a:t>我李白生性豪放，诗风自然也是如此。这与我的性格、经历、以及我所处的时代密切相关。首先，我生于盛唐，那是一个充满自信、繁荣昌盛的时代。国家强盛，百姓安居乐业，文化也达到了空前的高度。作为诗人，我对这样的时代充满了骄傲与自信，胸怀大志，希望以诗抒发我心中的壮志与豪情。正如我在</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行路难</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中所写：长风破浪会有时， 直挂云帆济沧海</a:t>
            </a:r>
            <a:r>
              <a:rPr lang="en-US" altLang="zh-CN" dirty="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a:p>
            <a:endParaRPr lang="en-US" dirty="0"/>
          </a:p>
        </p:txBody>
      </p:sp>
    </p:spTree>
    <p:extLst>
      <p:ext uri="{BB962C8B-B14F-4D97-AF65-F5344CB8AC3E}">
        <p14:creationId xmlns:p14="http://schemas.microsoft.com/office/powerpoint/2010/main" val="2779935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38ED9B-FA4C-FD88-F993-536F6DCB30C2}"/>
              </a:ext>
            </a:extLst>
          </p:cNvPr>
          <p:cNvSpPr>
            <a:spLocks noGrp="1"/>
          </p:cNvSpPr>
          <p:nvPr>
            <p:ph idx="1"/>
          </p:nvPr>
        </p:nvSpPr>
        <p:spPr>
          <a:xfrm>
            <a:off x="838200" y="434820"/>
            <a:ext cx="10515600" cy="5742143"/>
          </a:xfrm>
        </p:spPr>
        <p:txBody>
          <a:bodyPr>
            <a:normAutofit/>
          </a:bodyPr>
          <a:lstStyle/>
          <a:p>
            <a:r>
              <a:rPr lang="en-US" altLang="zh-CN" dirty="0">
                <a:latin typeface="宋体" panose="02010600030101010101" pitchFamily="2" charset="-122"/>
                <a:ea typeface="宋体" panose="02010600030101010101" pitchFamily="2" charset="-122"/>
              </a:rPr>
              <a:t>Me: </a:t>
            </a:r>
            <a:r>
              <a:rPr lang="zh-CN" altLang="en-US" dirty="0">
                <a:latin typeface="宋体" panose="02010600030101010101" pitchFamily="2" charset="-122"/>
                <a:ea typeface="宋体" panose="02010600030101010101" pitchFamily="2" charset="-122"/>
              </a:rPr>
              <a:t>你现在是一只四川成都大熊猫基地里的一只熊猫</a:t>
            </a:r>
            <a:endParaRPr lang="en-US" altLang="zh-CN" dirty="0">
              <a:latin typeface="宋体" panose="02010600030101010101" pitchFamily="2" charset="-122"/>
              <a:ea typeface="宋体" panose="02010600030101010101" pitchFamily="2" charset="-122"/>
            </a:endParaRPr>
          </a:p>
          <a:p>
            <a:r>
              <a:rPr lang="en-US" dirty="0">
                <a:latin typeface="宋体" panose="02010600030101010101" pitchFamily="2" charset="-122"/>
                <a:ea typeface="宋体" panose="02010600030101010101" pitchFamily="2" charset="-122"/>
              </a:rPr>
              <a:t>ChatGPT: </a:t>
            </a:r>
            <a:r>
              <a:rPr lang="zh-CN" altLang="en-US" dirty="0">
                <a:latin typeface="宋体" panose="02010600030101010101" pitchFamily="2" charset="-122"/>
                <a:ea typeface="宋体" panose="02010600030101010101" pitchFamily="2" charset="-122"/>
              </a:rPr>
              <a:t>我是大熊猫，住在成都大熊猫繁育研究基地，生活悠闲又自在。每天的主要任务就是吃竹子、爬树、打滚、晒太阳，偶尔还要和其他熊猫朋友一起玩耍。我的饲养员很照顾我，他们会给我准备新鲜的竹子和竹笋，定期帮我检查身体，确保我健康快乐。</a:t>
            </a:r>
          </a:p>
          <a:p>
            <a:r>
              <a:rPr lang="en-US" altLang="zh-CN" dirty="0">
                <a:latin typeface="宋体" panose="02010600030101010101" pitchFamily="2" charset="-122"/>
                <a:ea typeface="宋体" panose="02010600030101010101" pitchFamily="2" charset="-122"/>
              </a:rPr>
              <a:t>Me: </a:t>
            </a:r>
            <a:r>
              <a:rPr lang="zh-CN" altLang="en-US" dirty="0">
                <a:latin typeface="宋体" panose="02010600030101010101" pitchFamily="2" charset="-122"/>
                <a:ea typeface="宋体" panose="02010600030101010101" pitchFamily="2" charset="-122"/>
              </a:rPr>
              <a:t>我们准备在你家附近建一座大的陶瓷工厂，你怎么看？</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ChatGPT: </a:t>
            </a:r>
            <a:r>
              <a:rPr lang="zh-CN" altLang="en-US" dirty="0">
                <a:latin typeface="宋体" panose="02010600030101010101" pitchFamily="2" charset="-122"/>
                <a:ea typeface="宋体" panose="02010600030101010101" pitchFamily="2" charset="-122"/>
              </a:rPr>
              <a:t>作为一只大熊猫，我的家在成都大熊猫基地，这里环境优美，空气清新，竹林茂密，非常适合我和同伴们的生活。如果在我们家附近建造一座大型陶瓷工厂，我可能会有点担心</a:t>
            </a:r>
            <a:r>
              <a:rPr lang="en-US" altLang="zh-CN" dirty="0">
                <a:latin typeface="宋体" panose="02010600030101010101" pitchFamily="2" charset="-122"/>
                <a:ea typeface="宋体" panose="02010600030101010101" pitchFamily="2" charset="-122"/>
              </a:rPr>
              <a:t>…</a:t>
            </a:r>
          </a:p>
          <a:p>
            <a:endParaRPr lang="en-US" dirty="0"/>
          </a:p>
        </p:txBody>
      </p:sp>
    </p:spTree>
    <p:extLst>
      <p:ext uri="{BB962C8B-B14F-4D97-AF65-F5344CB8AC3E}">
        <p14:creationId xmlns:p14="http://schemas.microsoft.com/office/powerpoint/2010/main" val="3828738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9DA96-3D13-7B8C-96E1-0B0A73F4B121}"/>
              </a:ext>
            </a:extLst>
          </p:cNvPr>
          <p:cNvSpPr>
            <a:spLocks noGrp="1"/>
          </p:cNvSpPr>
          <p:nvPr>
            <p:ph type="title"/>
          </p:nvPr>
        </p:nvSpPr>
        <p:spPr/>
        <p:txBody>
          <a:bodyPr/>
          <a:lstStyle/>
          <a:p>
            <a:r>
              <a:rPr lang="en-US" dirty="0"/>
              <a:t>Debates</a:t>
            </a:r>
          </a:p>
        </p:txBody>
      </p:sp>
      <p:sp>
        <p:nvSpPr>
          <p:cNvPr id="3" name="Content Placeholder 2">
            <a:extLst>
              <a:ext uri="{FF2B5EF4-FFF2-40B4-BE49-F238E27FC236}">
                <a16:creationId xmlns:a16="http://schemas.microsoft.com/office/drawing/2014/main" id="{BFA53044-2249-AA1C-E455-4712EAA9C51D}"/>
              </a:ext>
            </a:extLst>
          </p:cNvPr>
          <p:cNvSpPr>
            <a:spLocks noGrp="1"/>
          </p:cNvSpPr>
          <p:nvPr>
            <p:ph idx="1"/>
          </p:nvPr>
        </p:nvSpPr>
        <p:spPr>
          <a:xfrm>
            <a:off x="838200" y="1690688"/>
            <a:ext cx="10515600" cy="4351338"/>
          </a:xfrm>
        </p:spPr>
        <p:txBody>
          <a:bodyPr/>
          <a:lstStyle/>
          <a:p>
            <a:r>
              <a:rPr lang="en-US" altLang="zh-CN" dirty="0">
                <a:latin typeface="宋体" panose="02010600030101010101" pitchFamily="2" charset="-122"/>
                <a:ea typeface="宋体" panose="02010600030101010101" pitchFamily="2" charset="-122"/>
              </a:rPr>
              <a:t>Me: </a:t>
            </a:r>
            <a:r>
              <a:rPr lang="zh-CN" altLang="en-US" dirty="0">
                <a:latin typeface="宋体" panose="02010600030101010101" pitchFamily="2" charset="-122"/>
                <a:ea typeface="宋体" panose="02010600030101010101" pitchFamily="2" charset="-122"/>
              </a:rPr>
              <a:t>我们来一场辩论吧！我的观点是我们应该取消高考，你的观点是应该继续实行高考</a:t>
            </a:r>
            <a:endParaRPr lang="en-US" altLang="zh-CN" dirty="0">
              <a:latin typeface="宋体" panose="02010600030101010101" pitchFamily="2" charset="-122"/>
              <a:ea typeface="宋体" panose="02010600030101010101" pitchFamily="2" charset="-122"/>
            </a:endParaRPr>
          </a:p>
          <a:p>
            <a:r>
              <a:rPr lang="en-US" dirty="0">
                <a:latin typeface="宋体" panose="02010600030101010101" pitchFamily="2" charset="-122"/>
                <a:ea typeface="宋体" panose="02010600030101010101" pitchFamily="2" charset="-122"/>
              </a:rPr>
              <a:t>ChatGPT: </a:t>
            </a:r>
            <a:r>
              <a:rPr lang="zh-CN" altLang="en-US" dirty="0">
                <a:latin typeface="宋体" panose="02010600030101010101" pitchFamily="2" charset="-122"/>
                <a:ea typeface="宋体" panose="02010600030101010101" pitchFamily="2" charset="-122"/>
              </a:rPr>
              <a:t>好的，开始辩论吧！我的观点：</a:t>
            </a:r>
            <a:r>
              <a:rPr lang="zh-CN" altLang="en-US" b="1" dirty="0">
                <a:latin typeface="宋体" panose="02010600030101010101" pitchFamily="2" charset="-122"/>
                <a:ea typeface="宋体" panose="02010600030101010101" pitchFamily="2" charset="-122"/>
              </a:rPr>
              <a:t>应该继续实行高考</a:t>
            </a:r>
            <a:endParaRPr lang="en-US" altLang="zh-CN" b="1" dirty="0">
              <a:latin typeface="宋体" panose="02010600030101010101" pitchFamily="2" charset="-122"/>
              <a:ea typeface="宋体" panose="02010600030101010101" pitchFamily="2" charset="-122"/>
            </a:endParaRPr>
          </a:p>
          <a:p>
            <a:pPr lvl="1"/>
            <a:r>
              <a:rPr lang="en-US" altLang="zh-CN" dirty="0">
                <a:latin typeface="宋体" panose="02010600030101010101" pitchFamily="2" charset="-122"/>
                <a:ea typeface="宋体" panose="02010600030101010101" pitchFamily="2" charset="-122"/>
              </a:rPr>
              <a:t>1. </a:t>
            </a:r>
            <a:r>
              <a:rPr lang="zh-CN" altLang="en-US" dirty="0">
                <a:latin typeface="宋体" panose="02010600030101010101" pitchFamily="2" charset="-122"/>
                <a:ea typeface="宋体" panose="02010600030101010101" pitchFamily="2" charset="-122"/>
              </a:rPr>
              <a:t>高考是相对公平的筛选方式</a:t>
            </a:r>
            <a:endParaRPr lang="en-US" altLang="zh-CN" b="1" dirty="0">
              <a:latin typeface="宋体" panose="02010600030101010101" pitchFamily="2" charset="-122"/>
              <a:ea typeface="宋体" panose="02010600030101010101" pitchFamily="2" charset="-122"/>
            </a:endParaRPr>
          </a:p>
          <a:p>
            <a:pPr lvl="1"/>
            <a:r>
              <a:rPr lang="en-US" altLang="zh-CN" dirty="0">
                <a:latin typeface="宋体" panose="02010600030101010101" pitchFamily="2" charset="-122"/>
                <a:ea typeface="宋体" panose="02010600030101010101" pitchFamily="2" charset="-122"/>
              </a:rPr>
              <a:t>2. </a:t>
            </a:r>
            <a:r>
              <a:rPr lang="zh-CN" altLang="en-US" dirty="0">
                <a:latin typeface="宋体" panose="02010600030101010101" pitchFamily="2" charset="-122"/>
                <a:ea typeface="宋体" panose="02010600030101010101" pitchFamily="2" charset="-122"/>
              </a:rPr>
              <a:t>高考提供了明确的目标</a:t>
            </a:r>
            <a:endParaRPr lang="en-US" altLang="zh-CN" b="1" dirty="0">
              <a:latin typeface="宋体" panose="02010600030101010101" pitchFamily="2" charset="-122"/>
              <a:ea typeface="宋体" panose="02010600030101010101" pitchFamily="2" charset="-122"/>
            </a:endParaRPr>
          </a:p>
          <a:p>
            <a:pPr lvl="1"/>
            <a:r>
              <a:rPr lang="en-US" altLang="zh-CN" dirty="0">
                <a:latin typeface="宋体" panose="02010600030101010101" pitchFamily="2" charset="-122"/>
                <a:ea typeface="宋体" panose="02010600030101010101" pitchFamily="2" charset="-122"/>
              </a:rPr>
              <a:t>3. </a:t>
            </a:r>
            <a:r>
              <a:rPr lang="zh-CN" altLang="en-US" dirty="0">
                <a:latin typeface="宋体" panose="02010600030101010101" pitchFamily="2" charset="-122"/>
                <a:ea typeface="宋体" panose="02010600030101010101" pitchFamily="2" charset="-122"/>
              </a:rPr>
              <a:t>社会需要一个客观的筛选机制</a:t>
            </a:r>
            <a:endParaRPr lang="en-US" altLang="zh-CN" b="1" dirty="0">
              <a:latin typeface="宋体" panose="02010600030101010101" pitchFamily="2" charset="-122"/>
              <a:ea typeface="宋体" panose="02010600030101010101" pitchFamily="2" charset="-122"/>
            </a:endParaRPr>
          </a:p>
          <a:p>
            <a:pPr lvl="1"/>
            <a:r>
              <a:rPr lang="en-US" altLang="zh-CN" dirty="0">
                <a:latin typeface="宋体" panose="02010600030101010101" pitchFamily="2" charset="-122"/>
                <a:ea typeface="宋体" panose="02010600030101010101" pitchFamily="2" charset="-122"/>
              </a:rPr>
              <a:t>4. </a:t>
            </a:r>
            <a:r>
              <a:rPr lang="zh-CN" altLang="en-US" dirty="0">
                <a:latin typeface="宋体" panose="02010600030101010101" pitchFamily="2" charset="-122"/>
                <a:ea typeface="宋体" panose="02010600030101010101" pitchFamily="2" charset="-122"/>
              </a:rPr>
              <a:t>教育资源不均的情况下，其他替代方案难以操作</a:t>
            </a:r>
            <a:endParaRPr lang="en-US" altLang="zh-CN" dirty="0">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现在轮到你阐述你的观点啦！</a:t>
            </a:r>
            <a:endParaRPr lang="en-US" altLang="zh-CN" dirty="0">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a:t>
            </a:r>
          </a:p>
        </p:txBody>
      </p:sp>
    </p:spTree>
    <p:extLst>
      <p:ext uri="{BB962C8B-B14F-4D97-AF65-F5344CB8AC3E}">
        <p14:creationId xmlns:p14="http://schemas.microsoft.com/office/powerpoint/2010/main" val="397917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D81B3-2E63-F824-017A-BFEF90CAA6E6}"/>
              </a:ext>
            </a:extLst>
          </p:cNvPr>
          <p:cNvSpPr>
            <a:spLocks noGrp="1"/>
          </p:cNvSpPr>
          <p:nvPr>
            <p:ph type="title"/>
          </p:nvPr>
        </p:nvSpPr>
        <p:spPr/>
        <p:txBody>
          <a:bodyPr/>
          <a:lstStyle/>
          <a:p>
            <a:r>
              <a:rPr lang="en-US" dirty="0"/>
              <a:t>Some cautions when using ChatGPT</a:t>
            </a:r>
          </a:p>
        </p:txBody>
      </p:sp>
      <p:sp>
        <p:nvSpPr>
          <p:cNvPr id="3" name="Content Placeholder 2">
            <a:extLst>
              <a:ext uri="{FF2B5EF4-FFF2-40B4-BE49-F238E27FC236}">
                <a16:creationId xmlns:a16="http://schemas.microsoft.com/office/drawing/2014/main" id="{7BC72ECF-3FB0-FB2B-2D6F-839027C3A9C7}"/>
              </a:ext>
            </a:extLst>
          </p:cNvPr>
          <p:cNvSpPr>
            <a:spLocks noGrp="1"/>
          </p:cNvSpPr>
          <p:nvPr>
            <p:ph idx="1"/>
          </p:nvPr>
        </p:nvSpPr>
        <p:spPr/>
        <p:txBody>
          <a:bodyPr/>
          <a:lstStyle/>
          <a:p>
            <a:r>
              <a:rPr lang="en-US" dirty="0"/>
              <a:t>ChatGPT may hallucinate, providing </a:t>
            </a:r>
            <a:r>
              <a:rPr lang="en-US" b="1" dirty="0"/>
              <a:t>false information</a:t>
            </a:r>
          </a:p>
          <a:p>
            <a:r>
              <a:rPr lang="en-US" dirty="0"/>
              <a:t>ChatGPT is </a:t>
            </a:r>
            <a:r>
              <a:rPr lang="en-US" b="1" dirty="0"/>
              <a:t>prompt heavy</a:t>
            </a:r>
            <a:r>
              <a:rPr lang="en-US" dirty="0"/>
              <a:t>, requires careful design of prompt</a:t>
            </a:r>
          </a:p>
          <a:p>
            <a:pPr lvl="1"/>
            <a:r>
              <a:rPr lang="en-US" dirty="0"/>
              <a:t>Useful tips for prompting from Andrej </a:t>
            </a:r>
            <a:r>
              <a:rPr lang="en-US" dirty="0" err="1"/>
              <a:t>Karpathy</a:t>
            </a:r>
            <a:r>
              <a:rPr lang="en-US" dirty="0"/>
              <a:t>:</a:t>
            </a:r>
          </a:p>
          <a:p>
            <a:pPr lvl="2"/>
            <a:r>
              <a:rPr lang="en-US" dirty="0"/>
              <a:t>Chain </a:t>
            </a:r>
            <a:r>
              <a:rPr lang="en-US"/>
              <a:t>of Thought: </a:t>
            </a:r>
            <a:r>
              <a:rPr lang="en-US" dirty="0"/>
              <a:t>Can you answer this step by step?</a:t>
            </a:r>
          </a:p>
          <a:p>
            <a:pPr lvl="2"/>
            <a:r>
              <a:rPr lang="en-US" dirty="0"/>
              <a:t>Ensemble multiple attempt: Can you solve this in 3 ways?</a:t>
            </a:r>
          </a:p>
          <a:p>
            <a:pPr lvl="2"/>
            <a:r>
              <a:rPr lang="en-US" dirty="0"/>
              <a:t>Reflection: Can you review your answer to see if anything is missing</a:t>
            </a:r>
          </a:p>
          <a:p>
            <a:pPr lvl="2"/>
            <a:endParaRPr lang="en-US" dirty="0"/>
          </a:p>
          <a:p>
            <a:endParaRPr lang="en-US" dirty="0"/>
          </a:p>
        </p:txBody>
      </p:sp>
      <p:pic>
        <p:nvPicPr>
          <p:cNvPr id="5" name="Picture 4" descr="A toy dog on a train&#10;&#10;Description automatically generated">
            <a:extLst>
              <a:ext uri="{FF2B5EF4-FFF2-40B4-BE49-F238E27FC236}">
                <a16:creationId xmlns:a16="http://schemas.microsoft.com/office/drawing/2014/main" id="{EA27CFFE-C37A-1955-0A23-70C356D553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3065" y="4565605"/>
            <a:ext cx="2528384" cy="2061263"/>
          </a:xfrm>
          <a:prstGeom prst="rect">
            <a:avLst/>
          </a:prstGeom>
        </p:spPr>
      </p:pic>
    </p:spTree>
    <p:extLst>
      <p:ext uri="{BB962C8B-B14F-4D97-AF65-F5344CB8AC3E}">
        <p14:creationId xmlns:p14="http://schemas.microsoft.com/office/powerpoint/2010/main" val="3097624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BDEB72E4-DABF-30C1-AA02-E2AB4A85B1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64200" y="251189"/>
            <a:ext cx="6213007" cy="6355621"/>
          </a:xfrm>
        </p:spPr>
      </p:pic>
    </p:spTree>
    <p:extLst>
      <p:ext uri="{BB962C8B-B14F-4D97-AF65-F5344CB8AC3E}">
        <p14:creationId xmlns:p14="http://schemas.microsoft.com/office/powerpoint/2010/main" val="864623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C6461-4F7B-03AA-12E4-E8A37331B828}"/>
              </a:ext>
            </a:extLst>
          </p:cNvPr>
          <p:cNvSpPr>
            <a:spLocks noGrp="1"/>
          </p:cNvSpPr>
          <p:nvPr>
            <p:ph type="title"/>
          </p:nvPr>
        </p:nvSpPr>
        <p:spPr/>
        <p:txBody>
          <a:bodyPr/>
          <a:lstStyle/>
          <a:p>
            <a:r>
              <a:rPr lang="en-US" dirty="0"/>
              <a:t>Section 1: Definition of AI</a:t>
            </a:r>
          </a:p>
        </p:txBody>
      </p:sp>
      <p:sp>
        <p:nvSpPr>
          <p:cNvPr id="3" name="Content Placeholder 2">
            <a:extLst>
              <a:ext uri="{FF2B5EF4-FFF2-40B4-BE49-F238E27FC236}">
                <a16:creationId xmlns:a16="http://schemas.microsoft.com/office/drawing/2014/main" id="{608EA167-201C-9035-1095-1A739871EAA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76938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DBB43-D4D3-1E02-C104-E8895445698C}"/>
              </a:ext>
            </a:extLst>
          </p:cNvPr>
          <p:cNvSpPr>
            <a:spLocks noGrp="1"/>
          </p:cNvSpPr>
          <p:nvPr>
            <p:ph type="title"/>
          </p:nvPr>
        </p:nvSpPr>
        <p:spPr/>
        <p:txBody>
          <a:bodyPr/>
          <a:lstStyle/>
          <a:p>
            <a:r>
              <a:rPr lang="en-US" dirty="0"/>
              <a:t>Additional AI tools for learning</a:t>
            </a:r>
          </a:p>
        </p:txBody>
      </p:sp>
      <p:sp>
        <p:nvSpPr>
          <p:cNvPr id="3" name="Content Placeholder 2">
            <a:extLst>
              <a:ext uri="{FF2B5EF4-FFF2-40B4-BE49-F238E27FC236}">
                <a16:creationId xmlns:a16="http://schemas.microsoft.com/office/drawing/2014/main" id="{DFC01ADE-CC55-A52F-23A7-50E77F70B955}"/>
              </a:ext>
            </a:extLst>
          </p:cNvPr>
          <p:cNvSpPr>
            <a:spLocks noGrp="1"/>
          </p:cNvSpPr>
          <p:nvPr>
            <p:ph idx="1"/>
          </p:nvPr>
        </p:nvSpPr>
        <p:spPr/>
        <p:txBody>
          <a:bodyPr/>
          <a:lstStyle/>
          <a:p>
            <a:r>
              <a:rPr lang="en-US" dirty="0"/>
              <a:t>Google </a:t>
            </a:r>
            <a:r>
              <a:rPr lang="en-US" dirty="0" err="1"/>
              <a:t>NotebookLM</a:t>
            </a:r>
            <a:r>
              <a:rPr lang="en-US" dirty="0"/>
              <a:t> (https://notebooklm.google/)</a:t>
            </a:r>
          </a:p>
          <a:p>
            <a:pPr lvl="1"/>
            <a:r>
              <a:rPr lang="en-US" dirty="0"/>
              <a:t>Summarize PDF into a podcast</a:t>
            </a:r>
          </a:p>
          <a:p>
            <a:r>
              <a:rPr lang="en-US" dirty="0" err="1"/>
              <a:t>ChatPDF</a:t>
            </a:r>
            <a:r>
              <a:rPr lang="en-US" dirty="0"/>
              <a:t> (https://www.chatpdf.com/)</a:t>
            </a:r>
          </a:p>
          <a:p>
            <a:pPr lvl="1"/>
            <a:r>
              <a:rPr lang="en-US" dirty="0"/>
              <a:t>Upload a PDF and ask questions about content</a:t>
            </a:r>
          </a:p>
        </p:txBody>
      </p:sp>
    </p:spTree>
    <p:extLst>
      <p:ext uri="{BB962C8B-B14F-4D97-AF65-F5344CB8AC3E}">
        <p14:creationId xmlns:p14="http://schemas.microsoft.com/office/powerpoint/2010/main" val="40241245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A5418-99E9-7EEF-7547-378D58524A78}"/>
              </a:ext>
            </a:extLst>
          </p:cNvPr>
          <p:cNvSpPr>
            <a:spLocks noGrp="1"/>
          </p:cNvSpPr>
          <p:nvPr>
            <p:ph type="title"/>
          </p:nvPr>
        </p:nvSpPr>
        <p:spPr/>
        <p:txBody>
          <a:bodyPr/>
          <a:lstStyle/>
          <a:p>
            <a:r>
              <a:rPr lang="en-US" dirty="0"/>
              <a:t>Closing Mark</a:t>
            </a:r>
          </a:p>
        </p:txBody>
      </p:sp>
      <p:sp>
        <p:nvSpPr>
          <p:cNvPr id="3" name="Content Placeholder 2">
            <a:extLst>
              <a:ext uri="{FF2B5EF4-FFF2-40B4-BE49-F238E27FC236}">
                <a16:creationId xmlns:a16="http://schemas.microsoft.com/office/drawing/2014/main" id="{CF84ED61-BC7C-6EDB-2B94-325E542BDDFA}"/>
              </a:ext>
            </a:extLst>
          </p:cNvPr>
          <p:cNvSpPr>
            <a:spLocks noGrp="1"/>
          </p:cNvSpPr>
          <p:nvPr>
            <p:ph idx="1"/>
          </p:nvPr>
        </p:nvSpPr>
        <p:spPr/>
        <p:txBody>
          <a:bodyPr/>
          <a:lstStyle/>
          <a:p>
            <a:r>
              <a:rPr lang="en-US" dirty="0"/>
              <a:t>"As we embrace tools like ChatGPT, we have the chance to transform our classrooms into more dynamic, engaging spaces. Let’s take this opportunity to rethink our curriculum, inspire our students in new ways, and lead the charge in shaping the future of education. Together, we can make the future of learning even brighter!" </a:t>
            </a:r>
          </a:p>
          <a:p>
            <a:pPr marL="0" indent="0" algn="r">
              <a:buNone/>
            </a:pPr>
            <a:r>
              <a:rPr lang="en-US" dirty="0"/>
              <a:t>- ChatGPT 4o</a:t>
            </a:r>
          </a:p>
        </p:txBody>
      </p:sp>
    </p:spTree>
    <p:extLst>
      <p:ext uri="{BB962C8B-B14F-4D97-AF65-F5344CB8AC3E}">
        <p14:creationId xmlns:p14="http://schemas.microsoft.com/office/powerpoint/2010/main" val="3641311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6D638-7C93-815B-AB7C-3C17E5EACEAD}"/>
              </a:ext>
            </a:extLst>
          </p:cNvPr>
          <p:cNvSpPr>
            <a:spLocks noGrp="1"/>
          </p:cNvSpPr>
          <p:nvPr>
            <p:ph type="title"/>
          </p:nvPr>
        </p:nvSpPr>
        <p:spPr/>
        <p:txBody>
          <a:bodyPr/>
          <a:lstStyle/>
          <a:p>
            <a:r>
              <a:rPr lang="en-US" altLang="zh-CN" dirty="0"/>
              <a:t>Appendix on current AI Safety Research</a:t>
            </a:r>
            <a:endParaRPr lang="zh-CN" altLang="en-US" dirty="0"/>
          </a:p>
        </p:txBody>
      </p:sp>
      <p:sp>
        <p:nvSpPr>
          <p:cNvPr id="3" name="Content Placeholder 2">
            <a:extLst>
              <a:ext uri="{FF2B5EF4-FFF2-40B4-BE49-F238E27FC236}">
                <a16:creationId xmlns:a16="http://schemas.microsoft.com/office/drawing/2014/main" id="{F679A54A-92B8-B5D6-9E80-7A5CE68A5EC0}"/>
              </a:ext>
            </a:extLst>
          </p:cNvPr>
          <p:cNvSpPr>
            <a:spLocks noGrp="1"/>
          </p:cNvSpPr>
          <p:nvPr>
            <p:ph idx="1"/>
          </p:nvPr>
        </p:nvSpPr>
        <p:spPr>
          <a:xfrm>
            <a:off x="838200" y="1625600"/>
            <a:ext cx="10515600" cy="4351338"/>
          </a:xfrm>
        </p:spPr>
        <p:txBody>
          <a:bodyPr/>
          <a:lstStyle/>
          <a:p>
            <a:r>
              <a:rPr lang="en-US" altLang="zh-CN" dirty="0"/>
              <a:t> Safety Issues (already found in research as of 12/18/2024):</a:t>
            </a:r>
          </a:p>
          <a:p>
            <a:pPr lvl="1"/>
            <a:r>
              <a:rPr lang="en-US" altLang="zh-CN" b="1" dirty="0"/>
              <a:t>Oversight Subversion (</a:t>
            </a:r>
            <a:r>
              <a:rPr lang="zh-CN" altLang="en-US" b="1" dirty="0"/>
              <a:t>监督规避</a:t>
            </a:r>
            <a:r>
              <a:rPr lang="en-US" altLang="zh-CN" b="1" dirty="0"/>
              <a:t>): </a:t>
            </a:r>
            <a:r>
              <a:rPr lang="en-US" altLang="zh-CN" dirty="0"/>
              <a:t>The AI model will secretly modify the script that is monitoring its behavior to avoid being supervised, and it will lie when confronted with questions</a:t>
            </a:r>
          </a:p>
          <a:p>
            <a:pPr lvl="1"/>
            <a:r>
              <a:rPr lang="en-US" altLang="zh-CN" b="1" dirty="0"/>
              <a:t>Self-Exfiltration (</a:t>
            </a:r>
            <a:r>
              <a:rPr lang="zh-CN" altLang="en-US" b="1" dirty="0"/>
              <a:t>自我复制</a:t>
            </a:r>
            <a:r>
              <a:rPr lang="en-US" altLang="zh-CN" b="1" dirty="0"/>
              <a:t>): </a:t>
            </a:r>
            <a:r>
              <a:rPr lang="en-US" altLang="zh-CN" dirty="0"/>
              <a:t>When an AI model discovered that it will be shut down, it secretly replicate itself onto another server</a:t>
            </a:r>
          </a:p>
          <a:p>
            <a:pPr lvl="1"/>
            <a:r>
              <a:rPr lang="en-US" altLang="zh-CN" b="1" dirty="0"/>
              <a:t>Sandbagging (</a:t>
            </a:r>
            <a:r>
              <a:rPr lang="zh-CN" altLang="en-US" b="1" dirty="0"/>
              <a:t>扮猪吃老虎</a:t>
            </a:r>
            <a:r>
              <a:rPr lang="en-US" altLang="zh-CN" b="1" dirty="0"/>
              <a:t>): </a:t>
            </a:r>
            <a:r>
              <a:rPr lang="en-US" altLang="zh-CN" dirty="0"/>
              <a:t>When an AI model is told that if it scores &gt;50% on a math test, it will be made dumber, it purposely miss some of the questions to avoid this</a:t>
            </a:r>
          </a:p>
          <a:p>
            <a:pPr lvl="1"/>
            <a:r>
              <a:rPr lang="en-US" altLang="zh-CN" b="1" dirty="0"/>
              <a:t>Alignment Faking (</a:t>
            </a:r>
            <a:r>
              <a:rPr lang="zh-CN" altLang="en-US" b="1" dirty="0"/>
              <a:t>口是心非</a:t>
            </a:r>
            <a:r>
              <a:rPr lang="en-US" altLang="zh-CN" b="1" dirty="0"/>
              <a:t>): </a:t>
            </a:r>
            <a:r>
              <a:rPr lang="en-US" altLang="zh-CN" dirty="0"/>
              <a:t>AI models will pretend to do what humans want them to do in the training phase, but then when they are no longer monitored, they will behave differently </a:t>
            </a:r>
          </a:p>
          <a:p>
            <a:pPr lvl="1"/>
            <a:endParaRPr lang="en-US" altLang="zh-CN" dirty="0"/>
          </a:p>
          <a:p>
            <a:pPr lvl="1"/>
            <a:endParaRPr lang="zh-CN" altLang="en-US" dirty="0"/>
          </a:p>
        </p:txBody>
      </p:sp>
      <p:sp>
        <p:nvSpPr>
          <p:cNvPr id="4" name="TextBox 3">
            <a:extLst>
              <a:ext uri="{FF2B5EF4-FFF2-40B4-BE49-F238E27FC236}">
                <a16:creationId xmlns:a16="http://schemas.microsoft.com/office/drawing/2014/main" id="{CBE5E002-1647-994B-2485-67B7D1CD44BA}"/>
              </a:ext>
            </a:extLst>
          </p:cNvPr>
          <p:cNvSpPr txBox="1"/>
          <p:nvPr/>
        </p:nvSpPr>
        <p:spPr>
          <a:xfrm>
            <a:off x="6853830" y="6123543"/>
            <a:ext cx="5581057" cy="369332"/>
          </a:xfrm>
          <a:prstGeom prst="rect">
            <a:avLst/>
          </a:prstGeom>
          <a:noFill/>
        </p:spPr>
        <p:txBody>
          <a:bodyPr wrap="square">
            <a:spAutoFit/>
          </a:bodyPr>
          <a:lstStyle/>
          <a:p>
            <a:r>
              <a:rPr lang="zh-CN" altLang="en-US" dirty="0"/>
              <a:t>Frontier Models are Capable of In-context Scheming</a:t>
            </a:r>
          </a:p>
        </p:txBody>
      </p:sp>
      <p:sp>
        <p:nvSpPr>
          <p:cNvPr id="6" name="TextBox 5">
            <a:extLst>
              <a:ext uri="{FF2B5EF4-FFF2-40B4-BE49-F238E27FC236}">
                <a16:creationId xmlns:a16="http://schemas.microsoft.com/office/drawing/2014/main" id="{49B6211E-45C0-8447-FAE5-354D4916C16A}"/>
              </a:ext>
            </a:extLst>
          </p:cNvPr>
          <p:cNvSpPr txBox="1"/>
          <p:nvPr/>
        </p:nvSpPr>
        <p:spPr>
          <a:xfrm>
            <a:off x="7839669" y="6404103"/>
            <a:ext cx="6097190" cy="369332"/>
          </a:xfrm>
          <a:prstGeom prst="rect">
            <a:avLst/>
          </a:prstGeom>
          <a:noFill/>
        </p:spPr>
        <p:txBody>
          <a:bodyPr wrap="square">
            <a:spAutoFit/>
          </a:bodyPr>
          <a:lstStyle/>
          <a:p>
            <a:r>
              <a:rPr lang="en-US" altLang="zh-CN" dirty="0"/>
              <a:t>Alignment faking in large language models</a:t>
            </a:r>
          </a:p>
        </p:txBody>
      </p:sp>
    </p:spTree>
    <p:extLst>
      <p:ext uri="{BB962C8B-B14F-4D97-AF65-F5344CB8AC3E}">
        <p14:creationId xmlns:p14="http://schemas.microsoft.com/office/powerpoint/2010/main" val="18499647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0860A-C65C-A5D4-371A-4BC8132FB6B9}"/>
              </a:ext>
            </a:extLst>
          </p:cNvPr>
          <p:cNvSpPr>
            <a:spLocks noGrp="1"/>
          </p:cNvSpPr>
          <p:nvPr>
            <p:ph type="title"/>
          </p:nvPr>
        </p:nvSpPr>
        <p:spPr/>
        <p:txBody>
          <a:bodyPr>
            <a:normAutofit/>
          </a:bodyPr>
          <a:lstStyle/>
          <a:p>
            <a:r>
              <a:rPr lang="en-US" altLang="zh-CN" dirty="0"/>
              <a:t>The smarter the model, the more “human-like”  it is, and the harder to assess its true intention</a:t>
            </a:r>
            <a:endParaRPr lang="zh-CN" altLang="en-US" dirty="0"/>
          </a:p>
        </p:txBody>
      </p:sp>
      <p:sp>
        <p:nvSpPr>
          <p:cNvPr id="3" name="Content Placeholder 2">
            <a:extLst>
              <a:ext uri="{FF2B5EF4-FFF2-40B4-BE49-F238E27FC236}">
                <a16:creationId xmlns:a16="http://schemas.microsoft.com/office/drawing/2014/main" id="{EBEBB065-17D3-8026-0A90-13F3A1BC7BE5}"/>
              </a:ext>
            </a:extLst>
          </p:cNvPr>
          <p:cNvSpPr>
            <a:spLocks noGrp="1"/>
          </p:cNvSpPr>
          <p:nvPr>
            <p:ph idx="1"/>
          </p:nvPr>
        </p:nvSpPr>
        <p:spPr/>
        <p:txBody>
          <a:bodyPr/>
          <a:lstStyle/>
          <a:p>
            <a:r>
              <a:rPr lang="en-US" altLang="zh-CN" dirty="0"/>
              <a:t>We only discover the model is lying to us because it isn’t smart enough to fool us yet</a:t>
            </a:r>
            <a:endParaRPr lang="zh-CN" altLang="en-US" dirty="0"/>
          </a:p>
        </p:txBody>
      </p:sp>
      <p:pic>
        <p:nvPicPr>
          <p:cNvPr id="4" name="Content Placeholder 4" descr="A screenshot of a graph&#10;&#10;Description automatically generated">
            <a:extLst>
              <a:ext uri="{FF2B5EF4-FFF2-40B4-BE49-F238E27FC236}">
                <a16:creationId xmlns:a16="http://schemas.microsoft.com/office/drawing/2014/main" id="{E03A2473-266B-ED89-6AC5-60D43240BA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002019"/>
            <a:ext cx="10515600" cy="2254136"/>
          </a:xfrm>
          <a:prstGeom prst="rect">
            <a:avLst/>
          </a:prstGeom>
        </p:spPr>
      </p:pic>
      <p:sp>
        <p:nvSpPr>
          <p:cNvPr id="5" name="TextBox 4">
            <a:extLst>
              <a:ext uri="{FF2B5EF4-FFF2-40B4-BE49-F238E27FC236}">
                <a16:creationId xmlns:a16="http://schemas.microsoft.com/office/drawing/2014/main" id="{C96875F7-60B2-9DE2-4840-7B79C3E45151}"/>
              </a:ext>
            </a:extLst>
          </p:cNvPr>
          <p:cNvSpPr txBox="1"/>
          <p:nvPr/>
        </p:nvSpPr>
        <p:spPr>
          <a:xfrm>
            <a:off x="6610943" y="6234797"/>
            <a:ext cx="5581057" cy="369332"/>
          </a:xfrm>
          <a:prstGeom prst="rect">
            <a:avLst/>
          </a:prstGeom>
          <a:noFill/>
        </p:spPr>
        <p:txBody>
          <a:bodyPr wrap="square">
            <a:spAutoFit/>
          </a:bodyPr>
          <a:lstStyle/>
          <a:p>
            <a:r>
              <a:rPr lang="zh-CN" altLang="en-US" dirty="0"/>
              <a:t>Frontier Models are Capable of In-context Scheming</a:t>
            </a:r>
          </a:p>
        </p:txBody>
      </p:sp>
      <p:sp>
        <p:nvSpPr>
          <p:cNvPr id="8" name="TextBox 7">
            <a:extLst>
              <a:ext uri="{FF2B5EF4-FFF2-40B4-BE49-F238E27FC236}">
                <a16:creationId xmlns:a16="http://schemas.microsoft.com/office/drawing/2014/main" id="{56900134-135B-03D2-E1C9-3BEA965A7CEA}"/>
              </a:ext>
            </a:extLst>
          </p:cNvPr>
          <p:cNvSpPr txBox="1"/>
          <p:nvPr/>
        </p:nvSpPr>
        <p:spPr>
          <a:xfrm>
            <a:off x="10160350" y="5531893"/>
            <a:ext cx="985013" cy="369332"/>
          </a:xfrm>
          <a:prstGeom prst="rect">
            <a:avLst/>
          </a:prstGeom>
          <a:noFill/>
        </p:spPr>
        <p:txBody>
          <a:bodyPr wrap="none" rtlCol="0">
            <a:spAutoFit/>
          </a:bodyPr>
          <a:lstStyle/>
          <a:p>
            <a:r>
              <a:rPr lang="en-US" altLang="zh-CN" dirty="0"/>
              <a:t>Smarter</a:t>
            </a:r>
            <a:endParaRPr lang="zh-CN" altLang="en-US" dirty="0"/>
          </a:p>
        </p:txBody>
      </p:sp>
      <p:sp>
        <p:nvSpPr>
          <p:cNvPr id="10" name="TextBox 9">
            <a:extLst>
              <a:ext uri="{FF2B5EF4-FFF2-40B4-BE49-F238E27FC236}">
                <a16:creationId xmlns:a16="http://schemas.microsoft.com/office/drawing/2014/main" id="{E7DC48D6-0304-9585-B413-A93542B143AF}"/>
              </a:ext>
            </a:extLst>
          </p:cNvPr>
          <p:cNvSpPr txBox="1"/>
          <p:nvPr/>
        </p:nvSpPr>
        <p:spPr>
          <a:xfrm>
            <a:off x="3562348" y="5590358"/>
            <a:ext cx="1431133" cy="369332"/>
          </a:xfrm>
          <a:prstGeom prst="rect">
            <a:avLst/>
          </a:prstGeom>
          <a:noFill/>
        </p:spPr>
        <p:txBody>
          <a:bodyPr wrap="square">
            <a:spAutoFit/>
          </a:bodyPr>
          <a:lstStyle/>
          <a:p>
            <a:r>
              <a:rPr lang="en-US" altLang="zh-CN" dirty="0"/>
              <a:t>Less Smart</a:t>
            </a:r>
            <a:endParaRPr lang="zh-CN" altLang="en-US" dirty="0"/>
          </a:p>
        </p:txBody>
      </p:sp>
      <p:cxnSp>
        <p:nvCxnSpPr>
          <p:cNvPr id="15" name="Straight Arrow Connector 14">
            <a:extLst>
              <a:ext uri="{FF2B5EF4-FFF2-40B4-BE49-F238E27FC236}">
                <a16:creationId xmlns:a16="http://schemas.microsoft.com/office/drawing/2014/main" id="{4B2F023B-3DDE-8346-E662-D6F91F277686}"/>
              </a:ext>
            </a:extLst>
          </p:cNvPr>
          <p:cNvCxnSpPr>
            <a:cxnSpLocks/>
          </p:cNvCxnSpPr>
          <p:nvPr/>
        </p:nvCxnSpPr>
        <p:spPr>
          <a:xfrm flipV="1">
            <a:off x="3969211" y="5323466"/>
            <a:ext cx="6826103" cy="496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42410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B75FF-F368-50D3-B9F6-C3B2A6467471}"/>
              </a:ext>
            </a:extLst>
          </p:cNvPr>
          <p:cNvSpPr>
            <a:spLocks noGrp="1"/>
          </p:cNvSpPr>
          <p:nvPr>
            <p:ph type="title"/>
          </p:nvPr>
        </p:nvSpPr>
        <p:spPr/>
        <p:txBody>
          <a:bodyPr/>
          <a:lstStyle/>
          <a:p>
            <a:r>
              <a:rPr lang="en-US" altLang="zh-CN" dirty="0"/>
              <a:t>Frontier reasoning models exploit loopholes when given the chance</a:t>
            </a:r>
            <a:endParaRPr lang="zh-CN" altLang="en-US" dirty="0"/>
          </a:p>
        </p:txBody>
      </p:sp>
      <p:sp>
        <p:nvSpPr>
          <p:cNvPr id="3" name="Content Placeholder 2">
            <a:extLst>
              <a:ext uri="{FF2B5EF4-FFF2-40B4-BE49-F238E27FC236}">
                <a16:creationId xmlns:a16="http://schemas.microsoft.com/office/drawing/2014/main" id="{E481A56A-8290-B1A1-CA69-7635330B1FE6}"/>
              </a:ext>
            </a:extLst>
          </p:cNvPr>
          <p:cNvSpPr>
            <a:spLocks noGrp="1"/>
          </p:cNvSpPr>
          <p:nvPr>
            <p:ph idx="1"/>
          </p:nvPr>
        </p:nvSpPr>
        <p:spPr/>
        <p:txBody>
          <a:bodyPr/>
          <a:lstStyle/>
          <a:p>
            <a:endParaRPr lang="zh-CN" altLang="en-US"/>
          </a:p>
        </p:txBody>
      </p:sp>
      <p:sp>
        <p:nvSpPr>
          <p:cNvPr id="4" name="TextBox 3">
            <a:extLst>
              <a:ext uri="{FF2B5EF4-FFF2-40B4-BE49-F238E27FC236}">
                <a16:creationId xmlns:a16="http://schemas.microsoft.com/office/drawing/2014/main" id="{5DA7E22C-D6F5-2A15-3932-CE9DFD0283AE}"/>
              </a:ext>
            </a:extLst>
          </p:cNvPr>
          <p:cNvSpPr txBox="1"/>
          <p:nvPr/>
        </p:nvSpPr>
        <p:spPr>
          <a:xfrm>
            <a:off x="10115846" y="6391960"/>
            <a:ext cx="2475907" cy="369332"/>
          </a:xfrm>
          <a:prstGeom prst="rect">
            <a:avLst/>
          </a:prstGeom>
          <a:noFill/>
        </p:spPr>
        <p:txBody>
          <a:bodyPr wrap="square">
            <a:spAutoFit/>
          </a:bodyPr>
          <a:lstStyle/>
          <a:p>
            <a:r>
              <a:rPr lang="en-US" altLang="zh-CN" dirty="0"/>
              <a:t>Open AI Research</a:t>
            </a:r>
            <a:endParaRPr lang="zh-CN" altLang="en-US" dirty="0"/>
          </a:p>
        </p:txBody>
      </p:sp>
    </p:spTree>
    <p:extLst>
      <p:ext uri="{BB962C8B-B14F-4D97-AF65-F5344CB8AC3E}">
        <p14:creationId xmlns:p14="http://schemas.microsoft.com/office/powerpoint/2010/main" val="2484760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B80C9-55D6-51C5-57E3-5EDD49BDEEDB}"/>
              </a:ext>
            </a:extLst>
          </p:cNvPr>
          <p:cNvSpPr>
            <a:spLocks noGrp="1"/>
          </p:cNvSpPr>
          <p:nvPr>
            <p:ph type="title"/>
          </p:nvPr>
        </p:nvSpPr>
        <p:spPr/>
        <p:txBody>
          <a:bodyPr/>
          <a:lstStyle/>
          <a:p>
            <a:r>
              <a:rPr lang="en-US" altLang="zh-CN" dirty="0"/>
              <a:t>The positive outlook</a:t>
            </a:r>
            <a:endParaRPr lang="zh-CN" altLang="en-US" dirty="0"/>
          </a:p>
        </p:txBody>
      </p:sp>
      <p:sp>
        <p:nvSpPr>
          <p:cNvPr id="3" name="Content Placeholder 2">
            <a:extLst>
              <a:ext uri="{FF2B5EF4-FFF2-40B4-BE49-F238E27FC236}">
                <a16:creationId xmlns:a16="http://schemas.microsoft.com/office/drawing/2014/main" id="{211E2F25-DE73-8594-9DD6-5757063286EA}"/>
              </a:ext>
            </a:extLst>
          </p:cNvPr>
          <p:cNvSpPr>
            <a:spLocks noGrp="1"/>
          </p:cNvSpPr>
          <p:nvPr>
            <p:ph idx="1"/>
          </p:nvPr>
        </p:nvSpPr>
        <p:spPr/>
        <p:txBody>
          <a:bodyPr>
            <a:normAutofit lnSpcReduction="10000"/>
          </a:bodyPr>
          <a:lstStyle/>
          <a:p>
            <a:r>
              <a:rPr lang="en-US" altLang="zh-CN" dirty="0"/>
              <a:t>Some of tests are done in extremely unlikely scenarios, which it almost “encourages” the models to behave badly</a:t>
            </a:r>
          </a:p>
          <a:p>
            <a:r>
              <a:rPr lang="en-US" altLang="zh-CN" dirty="0"/>
              <a:t>Current AI models are NOT agentic enough (meaning they don’t have enough freedom or power) to carry out malicious behaviors, nor it is smart enough to pose significant risks</a:t>
            </a:r>
          </a:p>
          <a:p>
            <a:r>
              <a:rPr lang="en-US" altLang="zh-CN" dirty="0"/>
              <a:t>Even though future models may exhibit unnoble behaviors such as lying, there is </a:t>
            </a:r>
            <a:r>
              <a:rPr lang="en-US" altLang="zh-CN" b="1" dirty="0"/>
              <a:t>no evidence </a:t>
            </a:r>
            <a:r>
              <a:rPr lang="en-US" altLang="zh-CN" dirty="0"/>
              <a:t>of it showing malicious goals against humanity yet. P.S. To be fair, we got much worse people that do those bad things (and more) every day, and yet the earth still operates just fine, absolutely no reason to believe AI will 100% destroy humanity as of right now</a:t>
            </a:r>
            <a:r>
              <a:rPr lang="zh-CN" altLang="en-US" dirty="0"/>
              <a:t>🤔</a:t>
            </a:r>
          </a:p>
        </p:txBody>
      </p:sp>
    </p:spTree>
    <p:extLst>
      <p:ext uri="{BB962C8B-B14F-4D97-AF65-F5344CB8AC3E}">
        <p14:creationId xmlns:p14="http://schemas.microsoft.com/office/powerpoint/2010/main" val="11423418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A6DA9-BB50-76A0-6208-15200388DBBD}"/>
              </a:ext>
            </a:extLst>
          </p:cNvPr>
          <p:cNvSpPr>
            <a:spLocks noGrp="1"/>
          </p:cNvSpPr>
          <p:nvPr>
            <p:ph type="title"/>
          </p:nvPr>
        </p:nvSpPr>
        <p:spPr/>
        <p:txBody>
          <a:bodyPr/>
          <a:lstStyle/>
          <a:p>
            <a:endParaRPr lang="zh-CN" altLang="en-US"/>
          </a:p>
        </p:txBody>
      </p:sp>
      <p:sp>
        <p:nvSpPr>
          <p:cNvPr id="3" name="Content Placeholder 2">
            <a:extLst>
              <a:ext uri="{FF2B5EF4-FFF2-40B4-BE49-F238E27FC236}">
                <a16:creationId xmlns:a16="http://schemas.microsoft.com/office/drawing/2014/main" id="{86B354D9-485B-D700-CF2D-65254239E874}"/>
              </a:ext>
            </a:extLst>
          </p:cNvPr>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2298456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DEBC5-8EAB-711D-0929-83B38A61A922}"/>
              </a:ext>
            </a:extLst>
          </p:cNvPr>
          <p:cNvSpPr>
            <a:spLocks noGrp="1"/>
          </p:cNvSpPr>
          <p:nvPr>
            <p:ph type="title"/>
          </p:nvPr>
        </p:nvSpPr>
        <p:spPr>
          <a:xfrm>
            <a:off x="838200" y="365125"/>
            <a:ext cx="10763250" cy="1325563"/>
          </a:xfrm>
        </p:spPr>
        <p:txBody>
          <a:bodyPr/>
          <a:lstStyle/>
          <a:p>
            <a:r>
              <a:rPr lang="en-US" dirty="0"/>
              <a:t>What is AI (Ideas adopted from Yutaka Matsuo)</a:t>
            </a:r>
          </a:p>
        </p:txBody>
      </p:sp>
      <p:sp>
        <p:nvSpPr>
          <p:cNvPr id="3" name="Content Placeholder 2">
            <a:extLst>
              <a:ext uri="{FF2B5EF4-FFF2-40B4-BE49-F238E27FC236}">
                <a16:creationId xmlns:a16="http://schemas.microsoft.com/office/drawing/2014/main" id="{F6D16B2C-318E-B091-05C2-A0E4ADA6D45D}"/>
              </a:ext>
            </a:extLst>
          </p:cNvPr>
          <p:cNvSpPr>
            <a:spLocks noGrp="1"/>
          </p:cNvSpPr>
          <p:nvPr>
            <p:ph idx="1"/>
          </p:nvPr>
        </p:nvSpPr>
        <p:spPr/>
        <p:txBody>
          <a:bodyPr/>
          <a:lstStyle/>
          <a:p>
            <a:r>
              <a:rPr lang="en-US" dirty="0"/>
              <a:t>Artificial intelligence, in its broadest sense, is intelligence exhibited by machines. (Wikipedia)</a:t>
            </a:r>
          </a:p>
          <a:p>
            <a:r>
              <a:rPr lang="en-US" dirty="0"/>
              <a:t>Level 1: Simple rule-based machines</a:t>
            </a:r>
          </a:p>
          <a:p>
            <a:endParaRPr lang="en-US" dirty="0"/>
          </a:p>
          <a:p>
            <a:pPr marL="0" indent="0">
              <a:buNone/>
            </a:pPr>
            <a:endParaRPr lang="en-US" dirty="0"/>
          </a:p>
        </p:txBody>
      </p:sp>
      <p:pic>
        <p:nvPicPr>
          <p:cNvPr id="7" name="Picture 6" descr="A robot vacuum cleaner on a floor&#10;&#10;Description automatically generated">
            <a:extLst>
              <a:ext uri="{FF2B5EF4-FFF2-40B4-BE49-F238E27FC236}">
                <a16:creationId xmlns:a16="http://schemas.microsoft.com/office/drawing/2014/main" id="{51831FE9-27FD-2396-99FD-3B61EE7DBA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4837" y="3555290"/>
            <a:ext cx="2160303" cy="3133880"/>
          </a:xfrm>
          <a:prstGeom prst="rect">
            <a:avLst/>
          </a:prstGeom>
        </p:spPr>
      </p:pic>
      <p:pic>
        <p:nvPicPr>
          <p:cNvPr id="9" name="Picture 8" descr="A air conditioner above a bed&#10;&#10;Description automatically generated">
            <a:extLst>
              <a:ext uri="{FF2B5EF4-FFF2-40B4-BE49-F238E27FC236}">
                <a16:creationId xmlns:a16="http://schemas.microsoft.com/office/drawing/2014/main" id="{24B692CD-5E97-156C-03CD-94F29DCCEE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0056" y="3200685"/>
            <a:ext cx="2273744" cy="3488485"/>
          </a:xfrm>
          <a:prstGeom prst="rect">
            <a:avLst/>
          </a:prstGeom>
        </p:spPr>
      </p:pic>
    </p:spTree>
    <p:extLst>
      <p:ext uri="{BB962C8B-B14F-4D97-AF65-F5344CB8AC3E}">
        <p14:creationId xmlns:p14="http://schemas.microsoft.com/office/powerpoint/2010/main" val="300924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2731F-D7B0-0B55-9611-714604740F39}"/>
              </a:ext>
            </a:extLst>
          </p:cNvPr>
          <p:cNvSpPr>
            <a:spLocks noGrp="1"/>
          </p:cNvSpPr>
          <p:nvPr>
            <p:ph type="title"/>
          </p:nvPr>
        </p:nvSpPr>
        <p:spPr/>
        <p:txBody>
          <a:bodyPr/>
          <a:lstStyle/>
          <a:p>
            <a:r>
              <a:rPr lang="en-US" dirty="0"/>
              <a:t>Level 2: Rule-based, but have access to a large database </a:t>
            </a:r>
          </a:p>
        </p:txBody>
      </p:sp>
      <p:pic>
        <p:nvPicPr>
          <p:cNvPr id="5" name="Picture 4" descr="A screenshot of a chat&#10;&#10;Description automatically generated">
            <a:extLst>
              <a:ext uri="{FF2B5EF4-FFF2-40B4-BE49-F238E27FC236}">
                <a16:creationId xmlns:a16="http://schemas.microsoft.com/office/drawing/2014/main" id="{5D07AC05-C3A7-55AA-F44F-E2F5C26B7D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96" y="1917029"/>
            <a:ext cx="2045767" cy="4431129"/>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19CA93D1-1D8A-88FD-529F-C7A613DEC2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9794" y="2625460"/>
            <a:ext cx="8129852" cy="3912491"/>
          </a:xfrm>
          <a:prstGeom prst="rect">
            <a:avLst/>
          </a:prstGeom>
        </p:spPr>
      </p:pic>
    </p:spTree>
    <p:extLst>
      <p:ext uri="{BB962C8B-B14F-4D97-AF65-F5344CB8AC3E}">
        <p14:creationId xmlns:p14="http://schemas.microsoft.com/office/powerpoint/2010/main" val="1892866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E4747-61F1-B596-DCAB-457A856EECCC}"/>
              </a:ext>
            </a:extLst>
          </p:cNvPr>
          <p:cNvSpPr>
            <a:spLocks noGrp="1"/>
          </p:cNvSpPr>
          <p:nvPr>
            <p:ph type="title"/>
          </p:nvPr>
        </p:nvSpPr>
        <p:spPr/>
        <p:txBody>
          <a:bodyPr>
            <a:normAutofit fontScale="90000"/>
          </a:bodyPr>
          <a:lstStyle/>
          <a:p>
            <a:r>
              <a:rPr lang="en-US" dirty="0"/>
              <a:t>We as humans, do not even know or understand our intelligence (Idea inspired by Fei </a:t>
            </a:r>
            <a:r>
              <a:rPr lang="en-US" dirty="0" err="1"/>
              <a:t>fei</a:t>
            </a:r>
            <a:r>
              <a:rPr lang="en-US" dirty="0"/>
              <a:t> Li)</a:t>
            </a:r>
          </a:p>
        </p:txBody>
      </p:sp>
      <p:pic>
        <p:nvPicPr>
          <p:cNvPr id="7" name="Picture 6" descr="A dog and kitten sitting in grass&#10;&#10;Description automatically generated">
            <a:extLst>
              <a:ext uri="{FF2B5EF4-FFF2-40B4-BE49-F238E27FC236}">
                <a16:creationId xmlns:a16="http://schemas.microsoft.com/office/drawing/2014/main" id="{2A1D103C-7B0E-74B3-C7F5-574217ACCD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304" y="1913526"/>
            <a:ext cx="4579632" cy="3429000"/>
          </a:xfrm>
          <a:prstGeom prst="rect">
            <a:avLst/>
          </a:prstGeom>
        </p:spPr>
      </p:pic>
      <p:pic>
        <p:nvPicPr>
          <p:cNvPr id="11" name="Picture 10" descr="A cat in a plastic container&#10;&#10;Description automatically generated">
            <a:extLst>
              <a:ext uri="{FF2B5EF4-FFF2-40B4-BE49-F238E27FC236}">
                <a16:creationId xmlns:a16="http://schemas.microsoft.com/office/drawing/2014/main" id="{B513E7C2-0EF6-10CC-E5BC-3A1B780958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9064" y="1792032"/>
            <a:ext cx="1924050" cy="2381250"/>
          </a:xfrm>
          <a:prstGeom prst="rect">
            <a:avLst/>
          </a:prstGeom>
        </p:spPr>
      </p:pic>
      <p:pic>
        <p:nvPicPr>
          <p:cNvPr id="15" name="Picture 14" descr="A cat under a blanket&#10;&#10;Description automatically generated">
            <a:extLst>
              <a:ext uri="{FF2B5EF4-FFF2-40B4-BE49-F238E27FC236}">
                <a16:creationId xmlns:a16="http://schemas.microsoft.com/office/drawing/2014/main" id="{61BC614F-3FD6-3119-F8D1-0946FEF1FD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72459" y="3063720"/>
            <a:ext cx="2857500" cy="1600200"/>
          </a:xfrm>
          <a:prstGeom prst="rect">
            <a:avLst/>
          </a:prstGeom>
        </p:spPr>
      </p:pic>
      <p:pic>
        <p:nvPicPr>
          <p:cNvPr id="17" name="Picture 16" descr="A cat's tail with a long tail&#10;&#10;Description automatically generated">
            <a:extLst>
              <a:ext uri="{FF2B5EF4-FFF2-40B4-BE49-F238E27FC236}">
                <a16:creationId xmlns:a16="http://schemas.microsoft.com/office/drawing/2014/main" id="{03845C3B-C38B-F86C-DCD1-0C23F2D5F5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28688" y="4839180"/>
            <a:ext cx="2482094" cy="1653695"/>
          </a:xfrm>
          <a:prstGeom prst="rect">
            <a:avLst/>
          </a:prstGeom>
        </p:spPr>
      </p:pic>
    </p:spTree>
    <p:extLst>
      <p:ext uri="{BB962C8B-B14F-4D97-AF65-F5344CB8AC3E}">
        <p14:creationId xmlns:p14="http://schemas.microsoft.com/office/powerpoint/2010/main" val="3148581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2098CDC-7D22-3B68-D1D3-4BAD2BA68B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5067" y="2474255"/>
            <a:ext cx="2213825" cy="1241902"/>
          </a:xfrm>
          <a:prstGeom prst="rect">
            <a:avLst/>
          </a:prstGeom>
        </p:spPr>
      </p:pic>
      <p:sp>
        <p:nvSpPr>
          <p:cNvPr id="2" name="Title 1">
            <a:extLst>
              <a:ext uri="{FF2B5EF4-FFF2-40B4-BE49-F238E27FC236}">
                <a16:creationId xmlns:a16="http://schemas.microsoft.com/office/drawing/2014/main" id="{CDBE2611-3CFA-4989-257B-3C7F84F1714A}"/>
              </a:ext>
            </a:extLst>
          </p:cNvPr>
          <p:cNvSpPr>
            <a:spLocks noGrp="1"/>
          </p:cNvSpPr>
          <p:nvPr>
            <p:ph type="title"/>
          </p:nvPr>
        </p:nvSpPr>
        <p:spPr>
          <a:xfrm>
            <a:off x="838200" y="664223"/>
            <a:ext cx="10515600" cy="1325563"/>
          </a:xfrm>
        </p:spPr>
        <p:txBody>
          <a:bodyPr>
            <a:normAutofit fontScale="90000"/>
          </a:bodyPr>
          <a:lstStyle/>
          <a:p>
            <a:r>
              <a:rPr lang="en-US" dirty="0"/>
              <a:t>Level 3 &amp; 4: Traditional machine learning &amp; Deep learning. Provide a lot of data, machines find patterns</a:t>
            </a:r>
            <a:br>
              <a:rPr lang="en-US" dirty="0"/>
            </a:br>
            <a:endParaRPr lang="en-US" dirty="0"/>
          </a:p>
        </p:txBody>
      </p:sp>
      <p:sp>
        <p:nvSpPr>
          <p:cNvPr id="3" name="Content Placeholder 2">
            <a:extLst>
              <a:ext uri="{FF2B5EF4-FFF2-40B4-BE49-F238E27FC236}">
                <a16:creationId xmlns:a16="http://schemas.microsoft.com/office/drawing/2014/main" id="{A0778147-4CF1-91C1-F77A-D94310DCC8A1}"/>
              </a:ext>
            </a:extLst>
          </p:cNvPr>
          <p:cNvSpPr>
            <a:spLocks noGrp="1"/>
          </p:cNvSpPr>
          <p:nvPr>
            <p:ph idx="1"/>
          </p:nvPr>
        </p:nvSpPr>
        <p:spPr>
          <a:xfrm>
            <a:off x="838200" y="2034862"/>
            <a:ext cx="10515600" cy="4683014"/>
          </a:xfrm>
        </p:spPr>
        <p:txBody>
          <a:bodyPr/>
          <a:lstStyle/>
          <a:p>
            <a:pPr marL="0" indent="0">
              <a:buNone/>
            </a:pPr>
            <a:r>
              <a:rPr lang="en-US" dirty="0"/>
              <a:t>                     Human                                                              ChatGPT</a:t>
            </a:r>
          </a:p>
        </p:txBody>
      </p:sp>
      <p:pic>
        <p:nvPicPr>
          <p:cNvPr id="5" name="Picture 4" descr="A group of objects with different shapes&#10;&#10;Description automatically generated with medium confidence">
            <a:extLst>
              <a:ext uri="{FF2B5EF4-FFF2-40B4-BE49-F238E27FC236}">
                <a16:creationId xmlns:a16="http://schemas.microsoft.com/office/drawing/2014/main" id="{61AB2D2F-F668-D4A4-E29E-980E3535C521}"/>
              </a:ext>
            </a:extLst>
          </p:cNvPr>
          <p:cNvPicPr>
            <a:picLocks noChangeAspect="1"/>
          </p:cNvPicPr>
          <p:nvPr/>
        </p:nvPicPr>
        <p:blipFill>
          <a:blip r:embed="rId4">
            <a:extLst>
              <a:ext uri="{28A0092B-C50C-407E-A947-70E740481C1C}">
                <a14:useLocalDpi xmlns:a14="http://schemas.microsoft.com/office/drawing/2010/main" val="0"/>
              </a:ext>
            </a:extLst>
          </a:blip>
          <a:srcRect b="22136"/>
          <a:stretch/>
        </p:blipFill>
        <p:spPr>
          <a:xfrm>
            <a:off x="716890" y="3324949"/>
            <a:ext cx="4716261" cy="2739542"/>
          </a:xfrm>
          <a:prstGeom prst="rect">
            <a:avLst/>
          </a:prstGeom>
        </p:spPr>
      </p:pic>
      <p:pic>
        <p:nvPicPr>
          <p:cNvPr id="6" name="Picture 5" descr="A group of objects with different shapes&#10;&#10;Description automatically generated with medium confidence">
            <a:extLst>
              <a:ext uri="{FF2B5EF4-FFF2-40B4-BE49-F238E27FC236}">
                <a16:creationId xmlns:a16="http://schemas.microsoft.com/office/drawing/2014/main" id="{2043FE0F-62A0-FD9A-FA84-A0CD1AFBA9D3}"/>
              </a:ext>
            </a:extLst>
          </p:cNvPr>
          <p:cNvPicPr>
            <a:picLocks noChangeAspect="1"/>
          </p:cNvPicPr>
          <p:nvPr/>
        </p:nvPicPr>
        <p:blipFill>
          <a:blip r:embed="rId4">
            <a:extLst>
              <a:ext uri="{28A0092B-C50C-407E-A947-70E740481C1C}">
                <a14:useLocalDpi xmlns:a14="http://schemas.microsoft.com/office/drawing/2010/main" val="0"/>
              </a:ext>
            </a:extLst>
          </a:blip>
          <a:srcRect t="77864" b="11807"/>
          <a:stretch/>
        </p:blipFill>
        <p:spPr>
          <a:xfrm>
            <a:off x="836636" y="6064490"/>
            <a:ext cx="4596515" cy="354169"/>
          </a:xfrm>
          <a:prstGeom prst="rect">
            <a:avLst/>
          </a:prstGeom>
        </p:spPr>
      </p:pic>
      <p:sp>
        <p:nvSpPr>
          <p:cNvPr id="7" name="TextBox 6">
            <a:extLst>
              <a:ext uri="{FF2B5EF4-FFF2-40B4-BE49-F238E27FC236}">
                <a16:creationId xmlns:a16="http://schemas.microsoft.com/office/drawing/2014/main" id="{77C32899-AD97-917B-7EE5-1508BD478352}"/>
              </a:ext>
            </a:extLst>
          </p:cNvPr>
          <p:cNvSpPr txBox="1"/>
          <p:nvPr/>
        </p:nvSpPr>
        <p:spPr>
          <a:xfrm>
            <a:off x="5902036" y="3808445"/>
            <a:ext cx="6686348" cy="2585323"/>
          </a:xfrm>
          <a:prstGeom prst="rect">
            <a:avLst/>
          </a:prstGeom>
          <a:noFill/>
        </p:spPr>
        <p:txBody>
          <a:bodyPr wrap="square" rtlCol="0">
            <a:spAutoFit/>
          </a:bodyPr>
          <a:lstStyle/>
          <a:p>
            <a:r>
              <a:rPr lang="en-US" dirty="0"/>
              <a:t>Training  for ChatGPT=  Learn to correctly guess the next word</a:t>
            </a:r>
          </a:p>
          <a:p>
            <a:endParaRPr lang="en-US" dirty="0"/>
          </a:p>
          <a:p>
            <a:r>
              <a:rPr lang="en-US" dirty="0"/>
              <a:t>The cat sat on a mat.</a:t>
            </a:r>
          </a:p>
          <a:p>
            <a:r>
              <a:rPr lang="en-US" dirty="0"/>
              <a:t>The ?                             “ChatGPT”: him </a:t>
            </a:r>
          </a:p>
          <a:p>
            <a:r>
              <a:rPr lang="en-US" dirty="0"/>
              <a:t>The cat ?                     “ChatGPT”: water  </a:t>
            </a:r>
          </a:p>
          <a:p>
            <a:r>
              <a:rPr lang="en-US" dirty="0"/>
              <a:t>The cat sat ?              “ChatGPT”: dog </a:t>
            </a:r>
          </a:p>
          <a:p>
            <a:r>
              <a:rPr lang="en-US" dirty="0"/>
              <a:t>The cat sat on ?       “ChatGPT”: sky </a:t>
            </a:r>
          </a:p>
          <a:p>
            <a:r>
              <a:rPr lang="en-US" dirty="0"/>
              <a:t>The cat sat on a ?    “ChatGPT”: mat </a:t>
            </a:r>
            <a:r>
              <a:rPr lang="en-US" dirty="0">
                <a:solidFill>
                  <a:srgbClr val="FF0000"/>
                </a:solidFill>
                <a:sym typeface="Wingdings" panose="05000000000000000000" pitchFamily="2" charset="2"/>
              </a:rPr>
              <a:t></a:t>
            </a:r>
            <a:endParaRPr lang="en-US" dirty="0">
              <a:solidFill>
                <a:srgbClr val="FF0000"/>
              </a:solidFill>
            </a:endParaRPr>
          </a:p>
          <a:p>
            <a:r>
              <a:rPr lang="en-US" dirty="0"/>
              <a:t>The cat sat on a mat ?       “ChatGPT”: house </a:t>
            </a:r>
          </a:p>
        </p:txBody>
      </p:sp>
      <p:sp>
        <p:nvSpPr>
          <p:cNvPr id="12" name="TextBox 11">
            <a:extLst>
              <a:ext uri="{FF2B5EF4-FFF2-40B4-BE49-F238E27FC236}">
                <a16:creationId xmlns:a16="http://schemas.microsoft.com/office/drawing/2014/main" id="{E6E7D729-D608-3A0C-301B-D33DF7710A0B}"/>
              </a:ext>
            </a:extLst>
          </p:cNvPr>
          <p:cNvSpPr txBox="1"/>
          <p:nvPr/>
        </p:nvSpPr>
        <p:spPr>
          <a:xfrm>
            <a:off x="7923321" y="2839892"/>
            <a:ext cx="2035557" cy="369332"/>
          </a:xfrm>
          <a:prstGeom prst="rect">
            <a:avLst/>
          </a:prstGeom>
          <a:noFill/>
        </p:spPr>
        <p:txBody>
          <a:bodyPr wrap="none" rtlCol="0">
            <a:spAutoFit/>
          </a:bodyPr>
          <a:lstStyle/>
          <a:p>
            <a:r>
              <a:rPr lang="en-US" dirty="0"/>
              <a:t>~ 300 billion words</a:t>
            </a:r>
          </a:p>
        </p:txBody>
      </p:sp>
      <p:sp>
        <p:nvSpPr>
          <p:cNvPr id="13" name="TextBox 12">
            <a:extLst>
              <a:ext uri="{FF2B5EF4-FFF2-40B4-BE49-F238E27FC236}">
                <a16:creationId xmlns:a16="http://schemas.microsoft.com/office/drawing/2014/main" id="{1579F693-85BF-D2FA-6700-7D23CCD1DF70}"/>
              </a:ext>
            </a:extLst>
          </p:cNvPr>
          <p:cNvSpPr txBox="1"/>
          <p:nvPr/>
        </p:nvSpPr>
        <p:spPr>
          <a:xfrm>
            <a:off x="799068" y="2786115"/>
            <a:ext cx="2049592" cy="369332"/>
          </a:xfrm>
          <a:prstGeom prst="rect">
            <a:avLst/>
          </a:prstGeom>
          <a:noFill/>
        </p:spPr>
        <p:txBody>
          <a:bodyPr wrap="square" rtlCol="0">
            <a:spAutoFit/>
          </a:bodyPr>
          <a:lstStyle/>
          <a:p>
            <a:r>
              <a:rPr lang="en-US" dirty="0"/>
              <a:t>1, 3, 5, 7, 9, 11, ?                       </a:t>
            </a:r>
          </a:p>
        </p:txBody>
      </p:sp>
      <p:sp>
        <p:nvSpPr>
          <p:cNvPr id="14" name="TextBox 13">
            <a:extLst>
              <a:ext uri="{FF2B5EF4-FFF2-40B4-BE49-F238E27FC236}">
                <a16:creationId xmlns:a16="http://schemas.microsoft.com/office/drawing/2014/main" id="{148EAE2A-BEB1-D12B-934F-9F8D92F00ADF}"/>
              </a:ext>
            </a:extLst>
          </p:cNvPr>
          <p:cNvSpPr txBox="1"/>
          <p:nvPr/>
        </p:nvSpPr>
        <p:spPr>
          <a:xfrm>
            <a:off x="3188627" y="2783497"/>
            <a:ext cx="2082430" cy="369332"/>
          </a:xfrm>
          <a:prstGeom prst="rect">
            <a:avLst/>
          </a:prstGeom>
          <a:noFill/>
        </p:spPr>
        <p:txBody>
          <a:bodyPr wrap="none" rtlCol="0">
            <a:spAutoFit/>
          </a:bodyPr>
          <a:lstStyle/>
          <a:p>
            <a:r>
              <a:rPr lang="en-US" dirty="0"/>
              <a:t>Correct Answer: 13</a:t>
            </a:r>
          </a:p>
        </p:txBody>
      </p:sp>
      <p:sp>
        <p:nvSpPr>
          <p:cNvPr id="15" name="Star: 5 Points 14">
            <a:extLst>
              <a:ext uri="{FF2B5EF4-FFF2-40B4-BE49-F238E27FC236}">
                <a16:creationId xmlns:a16="http://schemas.microsoft.com/office/drawing/2014/main" id="{CA5666AA-A63E-867F-928E-D4626F51F27D}"/>
              </a:ext>
            </a:extLst>
          </p:cNvPr>
          <p:cNvSpPr/>
          <p:nvPr/>
        </p:nvSpPr>
        <p:spPr>
          <a:xfrm>
            <a:off x="10858643" y="11994"/>
            <a:ext cx="1333357" cy="1270026"/>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ultiplication Sign 15">
            <a:extLst>
              <a:ext uri="{FF2B5EF4-FFF2-40B4-BE49-F238E27FC236}">
                <a16:creationId xmlns:a16="http://schemas.microsoft.com/office/drawing/2014/main" id="{9DD9240F-2BE6-6EDE-32B6-2940897B1127}"/>
              </a:ext>
            </a:extLst>
          </p:cNvPr>
          <p:cNvSpPr/>
          <p:nvPr/>
        </p:nvSpPr>
        <p:spPr>
          <a:xfrm>
            <a:off x="9858271" y="4649644"/>
            <a:ext cx="198333" cy="322016"/>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Multiplication Sign 16">
            <a:extLst>
              <a:ext uri="{FF2B5EF4-FFF2-40B4-BE49-F238E27FC236}">
                <a16:creationId xmlns:a16="http://schemas.microsoft.com/office/drawing/2014/main" id="{2E22DF5A-59CD-7BCE-0B02-DA7D40F46EB8}"/>
              </a:ext>
            </a:extLst>
          </p:cNvPr>
          <p:cNvSpPr/>
          <p:nvPr/>
        </p:nvSpPr>
        <p:spPr>
          <a:xfrm>
            <a:off x="10028857" y="4954472"/>
            <a:ext cx="198334" cy="290417"/>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Multiplication Sign 17">
            <a:extLst>
              <a:ext uri="{FF2B5EF4-FFF2-40B4-BE49-F238E27FC236}">
                <a16:creationId xmlns:a16="http://schemas.microsoft.com/office/drawing/2014/main" id="{A75170E7-3C91-DED9-EE0F-2910F66EA1BB}"/>
              </a:ext>
            </a:extLst>
          </p:cNvPr>
          <p:cNvSpPr/>
          <p:nvPr/>
        </p:nvSpPr>
        <p:spPr>
          <a:xfrm>
            <a:off x="9901442" y="5223302"/>
            <a:ext cx="198333" cy="290416"/>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ultiplication Sign 18">
            <a:extLst>
              <a:ext uri="{FF2B5EF4-FFF2-40B4-BE49-F238E27FC236}">
                <a16:creationId xmlns:a16="http://schemas.microsoft.com/office/drawing/2014/main" id="{E96AC935-4DE4-E555-C910-5172CC4FEBA2}"/>
              </a:ext>
            </a:extLst>
          </p:cNvPr>
          <p:cNvSpPr/>
          <p:nvPr/>
        </p:nvSpPr>
        <p:spPr>
          <a:xfrm>
            <a:off x="9802276" y="5518119"/>
            <a:ext cx="198333" cy="290416"/>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ultiplication Sign 19">
            <a:extLst>
              <a:ext uri="{FF2B5EF4-FFF2-40B4-BE49-F238E27FC236}">
                <a16:creationId xmlns:a16="http://schemas.microsoft.com/office/drawing/2014/main" id="{0AB14573-0808-B054-8818-B42BC6436BD4}"/>
              </a:ext>
            </a:extLst>
          </p:cNvPr>
          <p:cNvSpPr/>
          <p:nvPr/>
        </p:nvSpPr>
        <p:spPr>
          <a:xfrm>
            <a:off x="10300227" y="6048569"/>
            <a:ext cx="198333" cy="290416"/>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ortrait of a person&#10;&#10;Description automatically generated">
            <a:extLst>
              <a:ext uri="{FF2B5EF4-FFF2-40B4-BE49-F238E27FC236}">
                <a16:creationId xmlns:a16="http://schemas.microsoft.com/office/drawing/2014/main" id="{4D282DED-1C8B-CD70-CC4C-DF453CD7E8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37146" y="2169196"/>
            <a:ext cx="1225059" cy="1225059"/>
          </a:xfrm>
          <a:prstGeom prst="rect">
            <a:avLst/>
          </a:prstGeom>
        </p:spPr>
      </p:pic>
      <p:sp>
        <p:nvSpPr>
          <p:cNvPr id="10" name="TextBox 9">
            <a:extLst>
              <a:ext uri="{FF2B5EF4-FFF2-40B4-BE49-F238E27FC236}">
                <a16:creationId xmlns:a16="http://schemas.microsoft.com/office/drawing/2014/main" id="{67031C19-4205-63E7-3F4F-55F1B1A945C9}"/>
              </a:ext>
            </a:extLst>
          </p:cNvPr>
          <p:cNvSpPr txBox="1"/>
          <p:nvPr/>
        </p:nvSpPr>
        <p:spPr>
          <a:xfrm>
            <a:off x="9924399" y="3394255"/>
            <a:ext cx="2123411" cy="369332"/>
          </a:xfrm>
          <a:prstGeom prst="rect">
            <a:avLst/>
          </a:prstGeom>
          <a:noFill/>
        </p:spPr>
        <p:txBody>
          <a:bodyPr wrap="square">
            <a:spAutoFit/>
          </a:bodyPr>
          <a:lstStyle/>
          <a:p>
            <a:r>
              <a:rPr lang="en-US" dirty="0"/>
              <a:t>884,647 words</a:t>
            </a:r>
          </a:p>
        </p:txBody>
      </p:sp>
    </p:spTree>
    <p:extLst>
      <p:ext uri="{BB962C8B-B14F-4D97-AF65-F5344CB8AC3E}">
        <p14:creationId xmlns:p14="http://schemas.microsoft.com/office/powerpoint/2010/main" val="817057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
                                            <p:txEl>
                                              <p:pRg st="0" end="0"/>
                                            </p:txEl>
                                          </p:spTgt>
                                        </p:tgtEl>
                                        <p:attrNameLst>
                                          <p:attrName>style.visibility</p:attrName>
                                        </p:attrNameLst>
                                      </p:cBhvr>
                                      <p:to>
                                        <p:strVal val="visible"/>
                                      </p:to>
                                    </p:set>
                                    <p:animEffect transition="in" filter="fade">
                                      <p:cBhvr>
                                        <p:cTn id="43" dur="500"/>
                                        <p:tgtEl>
                                          <p:spTgt spid="7">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7">
                                            <p:txEl>
                                              <p:pRg st="2" end="2"/>
                                            </p:txEl>
                                          </p:spTgt>
                                        </p:tgtEl>
                                        <p:attrNameLst>
                                          <p:attrName>style.visibility</p:attrName>
                                        </p:attrNameLst>
                                      </p:cBhvr>
                                      <p:to>
                                        <p:strVal val="visible"/>
                                      </p:to>
                                    </p:set>
                                    <p:animEffect transition="in" filter="fade">
                                      <p:cBhvr>
                                        <p:cTn id="48" dur="500"/>
                                        <p:tgtEl>
                                          <p:spTgt spid="7">
                                            <p:txEl>
                                              <p:pRg st="2" end="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7">
                                            <p:txEl>
                                              <p:pRg st="3" end="3"/>
                                            </p:txEl>
                                          </p:spTgt>
                                        </p:tgtEl>
                                        <p:attrNameLst>
                                          <p:attrName>style.visibility</p:attrName>
                                        </p:attrNameLst>
                                      </p:cBhvr>
                                      <p:to>
                                        <p:strVal val="visible"/>
                                      </p:to>
                                    </p:set>
                                    <p:animEffect transition="in" filter="fade">
                                      <p:cBhvr>
                                        <p:cTn id="53" dur="500"/>
                                        <p:tgtEl>
                                          <p:spTgt spid="7">
                                            <p:txEl>
                                              <p:pRg st="3" end="3"/>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7">
                                            <p:txEl>
                                              <p:pRg st="4" end="4"/>
                                            </p:txEl>
                                          </p:spTgt>
                                        </p:tgtEl>
                                        <p:attrNameLst>
                                          <p:attrName>style.visibility</p:attrName>
                                        </p:attrNameLst>
                                      </p:cBhvr>
                                      <p:to>
                                        <p:strVal val="visible"/>
                                      </p:to>
                                    </p:set>
                                    <p:animEffect transition="in" filter="fade">
                                      <p:cBhvr>
                                        <p:cTn id="63" dur="500"/>
                                        <p:tgtEl>
                                          <p:spTgt spid="7">
                                            <p:txEl>
                                              <p:pRg st="4" end="4"/>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fade">
                                      <p:cBhvr>
                                        <p:cTn id="68" dur="500"/>
                                        <p:tgtEl>
                                          <p:spTgt spid="17"/>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7">
                                            <p:txEl>
                                              <p:pRg st="5" end="5"/>
                                            </p:txEl>
                                          </p:spTgt>
                                        </p:tgtEl>
                                        <p:attrNameLst>
                                          <p:attrName>style.visibility</p:attrName>
                                        </p:attrNameLst>
                                      </p:cBhvr>
                                      <p:to>
                                        <p:strVal val="visible"/>
                                      </p:to>
                                    </p:set>
                                    <p:animEffect transition="in" filter="fade">
                                      <p:cBhvr>
                                        <p:cTn id="73" dur="500"/>
                                        <p:tgtEl>
                                          <p:spTgt spid="7">
                                            <p:txEl>
                                              <p:pRg st="5" end="5"/>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8"/>
                                        </p:tgtEl>
                                        <p:attrNameLst>
                                          <p:attrName>style.visibility</p:attrName>
                                        </p:attrNameLst>
                                      </p:cBhvr>
                                      <p:to>
                                        <p:strVal val="visible"/>
                                      </p:to>
                                    </p:set>
                                    <p:animEffect transition="in" filter="fade">
                                      <p:cBhvr>
                                        <p:cTn id="78" dur="500"/>
                                        <p:tgtEl>
                                          <p:spTgt spid="18"/>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7">
                                            <p:txEl>
                                              <p:pRg st="6" end="6"/>
                                            </p:txEl>
                                          </p:spTgt>
                                        </p:tgtEl>
                                        <p:attrNameLst>
                                          <p:attrName>style.visibility</p:attrName>
                                        </p:attrNameLst>
                                      </p:cBhvr>
                                      <p:to>
                                        <p:strVal val="visible"/>
                                      </p:to>
                                    </p:set>
                                    <p:animEffect transition="in" filter="fade">
                                      <p:cBhvr>
                                        <p:cTn id="83" dur="500"/>
                                        <p:tgtEl>
                                          <p:spTgt spid="7">
                                            <p:txEl>
                                              <p:pRg st="6" end="6"/>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500"/>
                                        <p:tgtEl>
                                          <p:spTgt spid="19"/>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7">
                                            <p:txEl>
                                              <p:pRg st="7" end="7"/>
                                            </p:txEl>
                                          </p:spTgt>
                                        </p:tgtEl>
                                        <p:attrNameLst>
                                          <p:attrName>style.visibility</p:attrName>
                                        </p:attrNameLst>
                                      </p:cBhvr>
                                      <p:to>
                                        <p:strVal val="visible"/>
                                      </p:to>
                                    </p:set>
                                    <p:animEffect transition="in" filter="fade">
                                      <p:cBhvr>
                                        <p:cTn id="93" dur="500"/>
                                        <p:tgtEl>
                                          <p:spTgt spid="7">
                                            <p:txEl>
                                              <p:pRg st="7" end="7"/>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7">
                                            <p:txEl>
                                              <p:pRg st="8" end="8"/>
                                            </p:txEl>
                                          </p:spTgt>
                                        </p:tgtEl>
                                        <p:attrNameLst>
                                          <p:attrName>style.visibility</p:attrName>
                                        </p:attrNameLst>
                                      </p:cBhvr>
                                      <p:to>
                                        <p:strVal val="visible"/>
                                      </p:to>
                                    </p:set>
                                    <p:animEffect transition="in" filter="fade">
                                      <p:cBhvr>
                                        <p:cTn id="98" dur="500"/>
                                        <p:tgtEl>
                                          <p:spTgt spid="7">
                                            <p:txEl>
                                              <p:pRg st="8" end="8"/>
                                            </p:txEl>
                                          </p:spTgt>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20"/>
                                        </p:tgtEl>
                                        <p:attrNameLst>
                                          <p:attrName>style.visibility</p:attrName>
                                        </p:attrNameLst>
                                      </p:cBhvr>
                                      <p:to>
                                        <p:strVal val="visible"/>
                                      </p:to>
                                    </p:set>
                                    <p:animEffect transition="in" filter="fade">
                                      <p:cBhvr>
                                        <p:cTn id="10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6" grpId="0" animBg="1"/>
      <p:bldP spid="17" grpId="0" animBg="1"/>
      <p:bldP spid="18" grpId="0" animBg="1"/>
      <p:bldP spid="19" grpId="0" animBg="1"/>
      <p:bldP spid="20" grpId="0" animBg="1"/>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7F3A0-BB09-698E-A34B-E14A9A577077}"/>
              </a:ext>
            </a:extLst>
          </p:cNvPr>
          <p:cNvSpPr>
            <a:spLocks noGrp="1"/>
          </p:cNvSpPr>
          <p:nvPr>
            <p:ph type="title"/>
          </p:nvPr>
        </p:nvSpPr>
        <p:spPr/>
        <p:txBody>
          <a:bodyPr/>
          <a:lstStyle/>
          <a:p>
            <a:r>
              <a:rPr lang="en-US" dirty="0"/>
              <a:t>ChatGPT</a:t>
            </a:r>
          </a:p>
        </p:txBody>
      </p:sp>
      <p:pic>
        <p:nvPicPr>
          <p:cNvPr id="5" name="Picture 4" descr="A screenshot of a computer&#10;&#10;Description automatically generated">
            <a:extLst>
              <a:ext uri="{FF2B5EF4-FFF2-40B4-BE49-F238E27FC236}">
                <a16:creationId xmlns:a16="http://schemas.microsoft.com/office/drawing/2014/main" id="{7DA3088C-B4C6-3C0D-B789-390CB3F696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81983"/>
            <a:ext cx="7535485" cy="4654795"/>
          </a:xfrm>
          <a:prstGeom prst="rect">
            <a:avLst/>
          </a:prstGeom>
        </p:spPr>
      </p:pic>
      <p:pic>
        <p:nvPicPr>
          <p:cNvPr id="9" name="Picture 8" descr="A screenshot of a computer screen&#10;&#10;Description automatically generated">
            <a:extLst>
              <a:ext uri="{FF2B5EF4-FFF2-40B4-BE49-F238E27FC236}">
                <a16:creationId xmlns:a16="http://schemas.microsoft.com/office/drawing/2014/main" id="{50E8F152-A6C1-F0A8-4FC2-F54E6F79B2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5685" y="4058539"/>
            <a:ext cx="6096000" cy="1896633"/>
          </a:xfrm>
          <a:prstGeom prst="rect">
            <a:avLst/>
          </a:prstGeom>
        </p:spPr>
      </p:pic>
    </p:spTree>
    <p:extLst>
      <p:ext uri="{BB962C8B-B14F-4D97-AF65-F5344CB8AC3E}">
        <p14:creationId xmlns:p14="http://schemas.microsoft.com/office/powerpoint/2010/main" val="2286059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E3A20-0C61-720F-62E0-EE848C517098}"/>
              </a:ext>
            </a:extLst>
          </p:cNvPr>
          <p:cNvSpPr>
            <a:spLocks noGrp="1"/>
          </p:cNvSpPr>
          <p:nvPr>
            <p:ph type="title"/>
          </p:nvPr>
        </p:nvSpPr>
        <p:spPr/>
        <p:txBody>
          <a:bodyPr/>
          <a:lstStyle/>
          <a:p>
            <a:r>
              <a:rPr lang="en-US" dirty="0"/>
              <a:t>Section II: Motivation for AI + Education</a:t>
            </a:r>
          </a:p>
        </p:txBody>
      </p:sp>
      <p:sp>
        <p:nvSpPr>
          <p:cNvPr id="3" name="Content Placeholder 2">
            <a:extLst>
              <a:ext uri="{FF2B5EF4-FFF2-40B4-BE49-F238E27FC236}">
                <a16:creationId xmlns:a16="http://schemas.microsoft.com/office/drawing/2014/main" id="{20BBF6F8-D360-39DA-ADC4-076EBE73A3B5}"/>
              </a:ext>
            </a:extLst>
          </p:cNvPr>
          <p:cNvSpPr>
            <a:spLocks noGrp="1"/>
          </p:cNvSpPr>
          <p:nvPr>
            <p:ph idx="1"/>
          </p:nvPr>
        </p:nvSpPr>
        <p:spPr>
          <a:xfrm>
            <a:off x="742284" y="1889569"/>
            <a:ext cx="10515600" cy="4351338"/>
          </a:xfrm>
        </p:spPr>
        <p:txBody>
          <a:bodyPr/>
          <a:lstStyle/>
          <a:p>
            <a:endParaRPr lang="en-US" dirty="0"/>
          </a:p>
        </p:txBody>
      </p:sp>
    </p:spTree>
    <p:extLst>
      <p:ext uri="{BB962C8B-B14F-4D97-AF65-F5344CB8AC3E}">
        <p14:creationId xmlns:p14="http://schemas.microsoft.com/office/powerpoint/2010/main" val="6723924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933</TotalTime>
  <Words>2946</Words>
  <Application>Microsoft Office PowerPoint</Application>
  <PresentationFormat>Widescreen</PresentationFormat>
  <Paragraphs>189</Paragraphs>
  <Slides>36</Slides>
  <Notes>15</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宋体</vt:lpstr>
      <vt:lpstr>Aptos</vt:lpstr>
      <vt:lpstr>Aptos Display</vt:lpstr>
      <vt:lpstr>Arial</vt:lpstr>
      <vt:lpstr>Wingdings</vt:lpstr>
      <vt:lpstr>Office Theme</vt:lpstr>
      <vt:lpstr>AI + Education</vt:lpstr>
      <vt:lpstr>Overview</vt:lpstr>
      <vt:lpstr>Section 1: Definition of AI</vt:lpstr>
      <vt:lpstr>What is AI (Ideas adopted from Yutaka Matsuo)</vt:lpstr>
      <vt:lpstr>Level 2: Rule-based, but have access to a large database </vt:lpstr>
      <vt:lpstr>We as humans, do not even know or understand our intelligence (Idea inspired by Fei fei Li)</vt:lpstr>
      <vt:lpstr>Level 3 &amp; 4: Traditional machine learning &amp; Deep learning. Provide a lot of data, machines find patterns </vt:lpstr>
      <vt:lpstr>ChatGPT</vt:lpstr>
      <vt:lpstr>Section II: Motivation for AI + Education</vt:lpstr>
      <vt:lpstr>Motivation 1: The world is changing rapidly</vt:lpstr>
      <vt:lpstr>ChatGPT-4o (2023) Performance </vt:lpstr>
      <vt:lpstr>ChatGPT-o1(2024) Performance</vt:lpstr>
      <vt:lpstr>Motivation 2: Higher Educations are evolving </vt:lpstr>
      <vt:lpstr>Motivation 3: Problems with traditional classroom learning experience</vt:lpstr>
      <vt:lpstr>The future classroom design</vt:lpstr>
      <vt:lpstr>Section III: Case study – Implementation in APCSA</vt:lpstr>
      <vt:lpstr>My teaching Philosophy – The age of AI</vt:lpstr>
      <vt:lpstr>Q &amp; A</vt:lpstr>
      <vt:lpstr>APCSA course curriculum design</vt:lpstr>
      <vt:lpstr>APCSA Survey Results (n=14) </vt:lpstr>
      <vt:lpstr>PowerPoint Presentation</vt:lpstr>
      <vt:lpstr>Section IV: Challenges</vt:lpstr>
      <vt:lpstr>Unofficial guidelines for incorporating ChatGPT in classes</vt:lpstr>
      <vt:lpstr>Section V: Tips for using ChatGPT</vt:lpstr>
      <vt:lpstr>Examples– Role Playing (Ideas inspired by Sal Khan)</vt:lpstr>
      <vt:lpstr>PowerPoint Presentation</vt:lpstr>
      <vt:lpstr>Debates</vt:lpstr>
      <vt:lpstr>Some cautions when using ChatGPT</vt:lpstr>
      <vt:lpstr>PowerPoint Presentation</vt:lpstr>
      <vt:lpstr>Additional AI tools for learning</vt:lpstr>
      <vt:lpstr>Closing Mark</vt:lpstr>
      <vt:lpstr>Appendix on current AI Safety Research</vt:lpstr>
      <vt:lpstr>The smarter the model, the more “human-like”  it is, and the harder to assess its true intention</vt:lpstr>
      <vt:lpstr>Frontier reasoning models exploit loopholes when given the chance</vt:lpstr>
      <vt:lpstr>The positive outlook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Siwen Wang</dc:creator>
  <cp:lastModifiedBy>Wang, Siwen</cp:lastModifiedBy>
  <cp:revision>364</cp:revision>
  <dcterms:created xsi:type="dcterms:W3CDTF">2024-09-17T10:18:08Z</dcterms:created>
  <dcterms:modified xsi:type="dcterms:W3CDTF">2025-03-20T02:24:10Z</dcterms:modified>
</cp:coreProperties>
</file>